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66" r:id="rId2"/>
    <p:sldId id="280" r:id="rId3"/>
    <p:sldId id="275" r:id="rId4"/>
    <p:sldId id="276" r:id="rId5"/>
    <p:sldId id="267" r:id="rId6"/>
    <p:sldId id="277" r:id="rId7"/>
    <p:sldId id="271" r:id="rId8"/>
    <p:sldId id="270" r:id="rId9"/>
    <p:sldId id="268" r:id="rId10"/>
    <p:sldId id="272" r:id="rId11"/>
    <p:sldId id="257" r:id="rId12"/>
    <p:sldId id="262" r:id="rId13"/>
    <p:sldId id="261" r:id="rId14"/>
    <p:sldId id="263" r:id="rId15"/>
    <p:sldId id="264" r:id="rId16"/>
    <p:sldId id="274" r:id="rId17"/>
    <p:sldId id="273" r:id="rId18"/>
    <p:sldId id="269" r:id="rId19"/>
    <p:sldId id="281" r:id="rId20"/>
    <p:sldId id="278" r:id="rId21"/>
    <p:sldId id="279" r:id="rId22"/>
    <p:sldId id="282" r:id="rId23"/>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31D3F"/>
    <a:srgbClr val="6E7D8B"/>
    <a:srgbClr val="611222"/>
    <a:srgbClr val="DDDFE9"/>
    <a:srgbClr val="C22343"/>
    <a:srgbClr val="A8915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956" autoAdjust="0"/>
    <p:restoredTop sz="94660"/>
  </p:normalViewPr>
  <p:slideViewPr>
    <p:cSldViewPr snapToGrid="0">
      <p:cViewPr varScale="1">
        <p:scale>
          <a:sx n="109" d="100"/>
          <a:sy n="109" d="100"/>
        </p:scale>
        <p:origin x="1188"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laskentataulukko.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laskentataulukko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r>
              <a:rPr lang="en-US" dirty="0"/>
              <a:t>Opiskelijamäärän kehitys vuosina 2025-2034</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endParaRPr lang="fi-FI"/>
        </a:p>
      </c:txPr>
    </c:title>
    <c:autoTitleDeleted val="0"/>
    <c:plotArea>
      <c:layout/>
      <c:barChart>
        <c:barDir val="col"/>
        <c:grouping val="clustered"/>
        <c:varyColors val="0"/>
        <c:ser>
          <c:idx val="0"/>
          <c:order val="0"/>
          <c:tx>
            <c:strRef>
              <c:f>Taul1!$I$12</c:f>
              <c:strCache>
                <c:ptCount val="1"/>
                <c:pt idx="0">
                  <c:v>Vilppulan yhteiskoulu</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2"/>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Taul1!$J$11:$R$11</c:f>
              <c:strCache>
                <c:ptCount val="9"/>
                <c:pt idx="0">
                  <c:v>25-26</c:v>
                </c:pt>
                <c:pt idx="1">
                  <c:v>26-27</c:v>
                </c:pt>
                <c:pt idx="2">
                  <c:v>27-28</c:v>
                </c:pt>
                <c:pt idx="3">
                  <c:v>28-29</c:v>
                </c:pt>
                <c:pt idx="4">
                  <c:v>29-30</c:v>
                </c:pt>
                <c:pt idx="5">
                  <c:v>30-31</c:v>
                </c:pt>
                <c:pt idx="6">
                  <c:v>31-32</c:v>
                </c:pt>
                <c:pt idx="7">
                  <c:v>32-33</c:v>
                </c:pt>
                <c:pt idx="8">
                  <c:v>33-34</c:v>
                </c:pt>
              </c:strCache>
            </c:strRef>
          </c:cat>
          <c:val>
            <c:numRef>
              <c:f>Taul1!$J$12:$R$12</c:f>
              <c:numCache>
                <c:formatCode>General</c:formatCode>
                <c:ptCount val="9"/>
                <c:pt idx="0">
                  <c:v>116</c:v>
                </c:pt>
                <c:pt idx="1">
                  <c:v>117</c:v>
                </c:pt>
                <c:pt idx="2">
                  <c:v>104</c:v>
                </c:pt>
                <c:pt idx="3">
                  <c:v>92</c:v>
                </c:pt>
                <c:pt idx="4">
                  <c:v>82</c:v>
                </c:pt>
                <c:pt idx="5">
                  <c:v>81</c:v>
                </c:pt>
                <c:pt idx="6">
                  <c:v>84</c:v>
                </c:pt>
                <c:pt idx="7">
                  <c:v>71</c:v>
                </c:pt>
                <c:pt idx="8">
                  <c:v>70</c:v>
                </c:pt>
              </c:numCache>
            </c:numRef>
          </c:val>
          <c:extLst>
            <c:ext xmlns:c16="http://schemas.microsoft.com/office/drawing/2014/chart" uri="{C3380CC4-5D6E-409C-BE32-E72D297353CC}">
              <c16:uniqueId val="{00000000-AB64-4AF9-A3F6-EFC9D8FEB22F}"/>
            </c:ext>
          </c:extLst>
        </c:ser>
        <c:ser>
          <c:idx val="1"/>
          <c:order val="1"/>
          <c:tx>
            <c:strRef>
              <c:f>Taul1!$I$13</c:f>
              <c:strCache>
                <c:ptCount val="1"/>
                <c:pt idx="0">
                  <c:v>Koskelan yläkoulu</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2"/>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Taul1!$J$11:$R$11</c:f>
              <c:strCache>
                <c:ptCount val="9"/>
                <c:pt idx="0">
                  <c:v>25-26</c:v>
                </c:pt>
                <c:pt idx="1">
                  <c:v>26-27</c:v>
                </c:pt>
                <c:pt idx="2">
                  <c:v>27-28</c:v>
                </c:pt>
                <c:pt idx="3">
                  <c:v>28-29</c:v>
                </c:pt>
                <c:pt idx="4">
                  <c:v>29-30</c:v>
                </c:pt>
                <c:pt idx="5">
                  <c:v>30-31</c:v>
                </c:pt>
                <c:pt idx="6">
                  <c:v>31-32</c:v>
                </c:pt>
                <c:pt idx="7">
                  <c:v>32-33</c:v>
                </c:pt>
                <c:pt idx="8">
                  <c:v>33-34</c:v>
                </c:pt>
              </c:strCache>
            </c:strRef>
          </c:cat>
          <c:val>
            <c:numRef>
              <c:f>Taul1!$J$13:$R$13</c:f>
              <c:numCache>
                <c:formatCode>General</c:formatCode>
                <c:ptCount val="9"/>
                <c:pt idx="0">
                  <c:v>144</c:v>
                </c:pt>
                <c:pt idx="1">
                  <c:v>138</c:v>
                </c:pt>
                <c:pt idx="2">
                  <c:v>142</c:v>
                </c:pt>
                <c:pt idx="3">
                  <c:v>139</c:v>
                </c:pt>
                <c:pt idx="4">
                  <c:v>122</c:v>
                </c:pt>
                <c:pt idx="5">
                  <c:v>111</c:v>
                </c:pt>
                <c:pt idx="6">
                  <c:v>106</c:v>
                </c:pt>
                <c:pt idx="7">
                  <c:v>96</c:v>
                </c:pt>
                <c:pt idx="8">
                  <c:v>102</c:v>
                </c:pt>
              </c:numCache>
            </c:numRef>
          </c:val>
          <c:extLst>
            <c:ext xmlns:c16="http://schemas.microsoft.com/office/drawing/2014/chart" uri="{C3380CC4-5D6E-409C-BE32-E72D297353CC}">
              <c16:uniqueId val="{00000001-AB64-4AF9-A3F6-EFC9D8FEB22F}"/>
            </c:ext>
          </c:extLst>
        </c:ser>
        <c:ser>
          <c:idx val="2"/>
          <c:order val="2"/>
          <c:tx>
            <c:strRef>
              <c:f>Taul1!$I$14</c:f>
              <c:strCache>
                <c:ptCount val="1"/>
                <c:pt idx="0">
                  <c:v>Mäntän lukio (+FF)</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2"/>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Taul1!$J$11:$R$11</c:f>
              <c:strCache>
                <c:ptCount val="9"/>
                <c:pt idx="0">
                  <c:v>25-26</c:v>
                </c:pt>
                <c:pt idx="1">
                  <c:v>26-27</c:v>
                </c:pt>
                <c:pt idx="2">
                  <c:v>27-28</c:v>
                </c:pt>
                <c:pt idx="3">
                  <c:v>28-29</c:v>
                </c:pt>
                <c:pt idx="4">
                  <c:v>29-30</c:v>
                </c:pt>
                <c:pt idx="5">
                  <c:v>30-31</c:v>
                </c:pt>
                <c:pt idx="6">
                  <c:v>31-32</c:v>
                </c:pt>
                <c:pt idx="7">
                  <c:v>32-33</c:v>
                </c:pt>
                <c:pt idx="8">
                  <c:v>33-34</c:v>
                </c:pt>
              </c:strCache>
            </c:strRef>
          </c:cat>
          <c:val>
            <c:numRef>
              <c:f>Taul1!$J$14:$R$14</c:f>
              <c:numCache>
                <c:formatCode>General</c:formatCode>
                <c:ptCount val="9"/>
                <c:pt idx="0">
                  <c:v>150</c:v>
                </c:pt>
                <c:pt idx="1">
                  <c:v>133</c:v>
                </c:pt>
                <c:pt idx="2">
                  <c:v>130</c:v>
                </c:pt>
                <c:pt idx="3">
                  <c:v>130</c:v>
                </c:pt>
                <c:pt idx="4">
                  <c:v>130</c:v>
                </c:pt>
                <c:pt idx="5">
                  <c:v>130</c:v>
                </c:pt>
                <c:pt idx="6">
                  <c:v>115</c:v>
                </c:pt>
                <c:pt idx="7">
                  <c:v>111</c:v>
                </c:pt>
                <c:pt idx="8">
                  <c:v>105</c:v>
                </c:pt>
              </c:numCache>
            </c:numRef>
          </c:val>
          <c:extLst>
            <c:ext xmlns:c16="http://schemas.microsoft.com/office/drawing/2014/chart" uri="{C3380CC4-5D6E-409C-BE32-E72D297353CC}">
              <c16:uniqueId val="{00000002-AB64-4AF9-A3F6-EFC9D8FEB22F}"/>
            </c:ext>
          </c:extLst>
        </c:ser>
        <c:dLbls>
          <c:dLblPos val="outEnd"/>
          <c:showLegendKey val="0"/>
          <c:showVal val="1"/>
          <c:showCatName val="0"/>
          <c:showSerName val="0"/>
          <c:showPercent val="0"/>
          <c:showBubbleSize val="0"/>
        </c:dLbls>
        <c:gapWidth val="100"/>
        <c:overlap val="-24"/>
        <c:axId val="507567064"/>
        <c:axId val="507571000"/>
      </c:barChart>
      <c:catAx>
        <c:axId val="507567064"/>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2"/>
                </a:solidFill>
                <a:latin typeface="+mn-lt"/>
                <a:ea typeface="+mn-ea"/>
                <a:cs typeface="+mn-cs"/>
              </a:defRPr>
            </a:pPr>
            <a:endParaRPr lang="fi-FI"/>
          </a:p>
        </c:txPr>
        <c:crossAx val="507571000"/>
        <c:crosses val="autoZero"/>
        <c:auto val="1"/>
        <c:lblAlgn val="ctr"/>
        <c:lblOffset val="100"/>
        <c:noMultiLvlLbl val="0"/>
      </c:catAx>
      <c:valAx>
        <c:axId val="507571000"/>
        <c:scaling>
          <c:orientation val="minMax"/>
        </c:scaling>
        <c:delete val="0"/>
        <c:axPos val="l"/>
        <c:majorGridlines>
          <c:spPr>
            <a:ln w="9525" cap="flat" cmpd="sng" algn="ctr">
              <a:solidFill>
                <a:schemeClr val="tx2">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fi-FI"/>
          </a:p>
        </c:txPr>
        <c:crossAx val="507567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fi-FI"/>
        </a:p>
      </c:txPr>
    </c:legend>
    <c:plotVisOnly val="1"/>
    <c:dispBlanksAs val="gap"/>
    <c:showDLblsOverMax val="0"/>
  </c:chart>
  <c:spPr>
    <a:noFill/>
    <a:ln>
      <a:noFill/>
    </a:ln>
    <a:effectLst/>
  </c:spPr>
  <c:txPr>
    <a:bodyPr/>
    <a:lstStyle/>
    <a:p>
      <a:pPr>
        <a:defRPr/>
      </a:pPr>
      <a:endParaRPr lang="fi-FI"/>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solidFill>
                <a:latin typeface="+mn-lt"/>
                <a:ea typeface="+mn-ea"/>
                <a:cs typeface="+mn-cs"/>
              </a:defRPr>
            </a:pPr>
            <a:r>
              <a:rPr lang="fi-FI" b="1" dirty="0">
                <a:solidFill>
                  <a:schemeClr val="tx1"/>
                </a:solidFill>
              </a:rPr>
              <a:t>Kaavio</a:t>
            </a:r>
            <a:r>
              <a:rPr lang="fi-FI" b="1" baseline="0" dirty="0">
                <a:solidFill>
                  <a:schemeClr val="tx1"/>
                </a:solidFill>
              </a:rPr>
              <a:t> o</a:t>
            </a:r>
            <a:r>
              <a:rPr lang="fi-FI" b="1" dirty="0">
                <a:solidFill>
                  <a:schemeClr val="tx1"/>
                </a:solidFill>
              </a:rPr>
              <a:t>piskelijamääräennusteesta</a:t>
            </a:r>
            <a:r>
              <a:rPr lang="fi-FI" b="1" baseline="0" dirty="0">
                <a:solidFill>
                  <a:schemeClr val="tx1"/>
                </a:solidFill>
              </a:rPr>
              <a:t> </a:t>
            </a:r>
            <a:endParaRPr lang="fi-FI" b="1" dirty="0">
              <a:solidFill>
                <a:schemeClr val="tx1"/>
              </a:solidFill>
            </a:endParaRPr>
          </a:p>
        </c:rich>
      </c:tx>
      <c:layout>
        <c:manualLayout>
          <c:xMode val="edge"/>
          <c:yMode val="edge"/>
          <c:x val="0.25978548964056464"/>
          <c:y val="2.1094850420346731E-2"/>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mn-lt"/>
              <a:ea typeface="+mn-ea"/>
              <a:cs typeface="+mn-cs"/>
            </a:defRPr>
          </a:pPr>
          <a:endParaRPr lang="fi-FI"/>
        </a:p>
      </c:txPr>
    </c:title>
    <c:autoTitleDeleted val="0"/>
    <c:plotArea>
      <c:layout/>
      <c:lineChart>
        <c:grouping val="standard"/>
        <c:varyColors val="0"/>
        <c:ser>
          <c:idx val="0"/>
          <c:order val="0"/>
          <c:tx>
            <c:strRef>
              <c:f>Taul1!$I$4</c:f>
              <c:strCache>
                <c:ptCount val="1"/>
                <c:pt idx="0">
                  <c:v>Lukio ja yläkoulut yhteensä</c:v>
                </c:pt>
              </c:strCache>
            </c:strRef>
          </c:tx>
          <c:spPr>
            <a:ln w="28575" cap="rnd">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fi-FI"/>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Taul1!$J$3:$R$3</c:f>
              <c:strCache>
                <c:ptCount val="9"/>
                <c:pt idx="0">
                  <c:v>25-26</c:v>
                </c:pt>
                <c:pt idx="1">
                  <c:v>26-27</c:v>
                </c:pt>
                <c:pt idx="2">
                  <c:v>27-28</c:v>
                </c:pt>
                <c:pt idx="3">
                  <c:v>28-29</c:v>
                </c:pt>
                <c:pt idx="4">
                  <c:v>29-30</c:v>
                </c:pt>
                <c:pt idx="5">
                  <c:v>30-31</c:v>
                </c:pt>
                <c:pt idx="6">
                  <c:v>31-32</c:v>
                </c:pt>
                <c:pt idx="7">
                  <c:v>32-33</c:v>
                </c:pt>
                <c:pt idx="8">
                  <c:v>33-34</c:v>
                </c:pt>
              </c:strCache>
            </c:strRef>
          </c:cat>
          <c:val>
            <c:numRef>
              <c:f>Taul1!$J$4:$R$4</c:f>
              <c:numCache>
                <c:formatCode>General</c:formatCode>
                <c:ptCount val="9"/>
                <c:pt idx="0">
                  <c:v>410</c:v>
                </c:pt>
                <c:pt idx="1">
                  <c:v>388</c:v>
                </c:pt>
                <c:pt idx="2">
                  <c:v>376</c:v>
                </c:pt>
                <c:pt idx="3">
                  <c:v>361</c:v>
                </c:pt>
                <c:pt idx="4">
                  <c:v>334</c:v>
                </c:pt>
                <c:pt idx="5">
                  <c:v>322</c:v>
                </c:pt>
                <c:pt idx="6">
                  <c:v>305</c:v>
                </c:pt>
                <c:pt idx="7">
                  <c:v>278</c:v>
                </c:pt>
                <c:pt idx="8">
                  <c:v>277</c:v>
                </c:pt>
              </c:numCache>
            </c:numRef>
          </c:val>
          <c:smooth val="0"/>
          <c:extLst>
            <c:ext xmlns:c16="http://schemas.microsoft.com/office/drawing/2014/chart" uri="{C3380CC4-5D6E-409C-BE32-E72D297353CC}">
              <c16:uniqueId val="{00000000-F5BD-4B55-A484-5D099ACDD2C1}"/>
            </c:ext>
          </c:extLst>
        </c:ser>
        <c:ser>
          <c:idx val="1"/>
          <c:order val="1"/>
          <c:tx>
            <c:strRef>
              <c:f>Taul1!$I$5</c:f>
              <c:strCache>
                <c:ptCount val="1"/>
                <c:pt idx="0">
                  <c:v>Lukio ja yläkoulut yhteensä  ilman KV-opiskelijoita </c:v>
                </c:pt>
              </c:strCache>
            </c:strRef>
          </c:tx>
          <c:spPr>
            <a:ln w="28575" cap="rnd">
              <a:solidFill>
                <a:schemeClr val="accent2"/>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fi-FI"/>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Taul1!$J$3:$R$3</c:f>
              <c:strCache>
                <c:ptCount val="9"/>
                <c:pt idx="0">
                  <c:v>25-26</c:v>
                </c:pt>
                <c:pt idx="1">
                  <c:v>26-27</c:v>
                </c:pt>
                <c:pt idx="2">
                  <c:v>27-28</c:v>
                </c:pt>
                <c:pt idx="3">
                  <c:v>28-29</c:v>
                </c:pt>
                <c:pt idx="4">
                  <c:v>29-30</c:v>
                </c:pt>
                <c:pt idx="5">
                  <c:v>30-31</c:v>
                </c:pt>
                <c:pt idx="6">
                  <c:v>31-32</c:v>
                </c:pt>
                <c:pt idx="7">
                  <c:v>32-33</c:v>
                </c:pt>
                <c:pt idx="8">
                  <c:v>33-34</c:v>
                </c:pt>
              </c:strCache>
            </c:strRef>
          </c:cat>
          <c:val>
            <c:numRef>
              <c:f>Taul1!$J$5:$R$5</c:f>
              <c:numCache>
                <c:formatCode>General</c:formatCode>
                <c:ptCount val="9"/>
                <c:pt idx="0">
                  <c:v>339</c:v>
                </c:pt>
                <c:pt idx="1">
                  <c:v>346</c:v>
                </c:pt>
                <c:pt idx="2">
                  <c:v>341</c:v>
                </c:pt>
                <c:pt idx="3">
                  <c:v>326</c:v>
                </c:pt>
                <c:pt idx="4">
                  <c:v>299</c:v>
                </c:pt>
                <c:pt idx="5">
                  <c:v>283</c:v>
                </c:pt>
                <c:pt idx="6">
                  <c:v>281</c:v>
                </c:pt>
                <c:pt idx="7">
                  <c:v>246</c:v>
                </c:pt>
                <c:pt idx="8">
                  <c:v>247</c:v>
                </c:pt>
              </c:numCache>
            </c:numRef>
          </c:val>
          <c:smooth val="0"/>
          <c:extLst>
            <c:ext xmlns:c16="http://schemas.microsoft.com/office/drawing/2014/chart" uri="{C3380CC4-5D6E-409C-BE32-E72D297353CC}">
              <c16:uniqueId val="{00000001-F5BD-4B55-A484-5D099ACDD2C1}"/>
            </c:ext>
          </c:extLst>
        </c:ser>
        <c:dLbls>
          <c:dLblPos val="ctr"/>
          <c:showLegendKey val="0"/>
          <c:showVal val="1"/>
          <c:showCatName val="0"/>
          <c:showSerName val="0"/>
          <c:showPercent val="0"/>
          <c:showBubbleSize val="0"/>
        </c:dLbls>
        <c:smooth val="0"/>
        <c:axId val="716111576"/>
        <c:axId val="716112888"/>
      </c:lineChart>
      <c:catAx>
        <c:axId val="716111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1" i="0" u="none" strike="noStrike" kern="1200" baseline="0">
                <a:solidFill>
                  <a:schemeClr val="tx1"/>
                </a:solidFill>
                <a:latin typeface="+mn-lt"/>
                <a:ea typeface="+mn-ea"/>
                <a:cs typeface="+mn-cs"/>
              </a:defRPr>
            </a:pPr>
            <a:endParaRPr lang="fi-FI"/>
          </a:p>
        </c:txPr>
        <c:crossAx val="716112888"/>
        <c:crosses val="autoZero"/>
        <c:auto val="1"/>
        <c:lblAlgn val="ctr"/>
        <c:lblOffset val="100"/>
        <c:noMultiLvlLbl val="0"/>
      </c:catAx>
      <c:valAx>
        <c:axId val="716112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1" i="0" u="none" strike="noStrike" kern="1200" baseline="0">
                <a:solidFill>
                  <a:schemeClr val="tx1"/>
                </a:solidFill>
                <a:latin typeface="+mn-lt"/>
                <a:ea typeface="+mn-ea"/>
                <a:cs typeface="+mn-cs"/>
              </a:defRPr>
            </a:pPr>
            <a:endParaRPr lang="fi-FI"/>
          </a:p>
        </c:txPr>
        <c:crossAx val="716111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1" i="0" u="none" strike="noStrike" kern="1200" baseline="0">
              <a:solidFill>
                <a:schemeClr val="tx1"/>
              </a:solidFill>
              <a:latin typeface="+mn-lt"/>
              <a:ea typeface="+mn-ea"/>
              <a:cs typeface="+mn-cs"/>
            </a:defRPr>
          </a:pPr>
          <a:endParaRPr lang="fi-FI"/>
        </a:p>
      </c:txPr>
    </c:legend>
    <c:plotVisOnly val="1"/>
    <c:dispBlanksAs val="gap"/>
    <c:showDLblsOverMax val="0"/>
  </c:chart>
  <c:spPr>
    <a:noFill/>
    <a:ln>
      <a:noFill/>
    </a:ln>
    <a:effectLst/>
  </c:spPr>
  <c:txPr>
    <a:bodyPr/>
    <a:lstStyle/>
    <a:p>
      <a:pPr>
        <a:defRPr/>
      </a:pPr>
      <a:endParaRPr lang="fi-FI"/>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7">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B61E2A-5682-45FE-9094-7E206127AB71}" type="datetimeFigureOut">
              <a:rPr lang="fi-FI" smtClean="0"/>
              <a:t>27.3.2025</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B2D636-5E7D-44AF-A812-97BD0BA80777}" type="slidenum">
              <a:rPr lang="fi-FI" smtClean="0"/>
              <a:t>‹#›</a:t>
            </a:fld>
            <a:endParaRPr lang="fi-FI"/>
          </a:p>
        </p:txBody>
      </p:sp>
    </p:spTree>
    <p:extLst>
      <p:ext uri="{BB962C8B-B14F-4D97-AF65-F5344CB8AC3E}">
        <p14:creationId xmlns:p14="http://schemas.microsoft.com/office/powerpoint/2010/main" val="36191749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sz="1200" b="1" dirty="0" smtClean="0">
                <a:solidFill>
                  <a:schemeClr val="bg1"/>
                </a:solidFill>
              </a:rPr>
              <a:t>Tärkeää tietää</a:t>
            </a:r>
          </a:p>
          <a:p>
            <a:endParaRPr lang="fi-FI" sz="1200" dirty="0" smtClean="0">
              <a:solidFill>
                <a:schemeClr val="bg1"/>
              </a:solidFill>
            </a:endParaRPr>
          </a:p>
          <a:p>
            <a:r>
              <a:rPr lang="fi-FI" sz="1200" u="sng" dirty="0" smtClean="0">
                <a:solidFill>
                  <a:schemeClr val="bg1"/>
                </a:solidFill>
              </a:rPr>
              <a:t>Mänttä-Vilppulassa yläkoulun opetus järjestetään päivittäin kahdeksassa eri tilassa. </a:t>
            </a:r>
          </a:p>
          <a:p>
            <a:r>
              <a:rPr lang="fi-FI" sz="1200" dirty="0" smtClean="0">
                <a:solidFill>
                  <a:schemeClr val="bg1"/>
                </a:solidFill>
              </a:rPr>
              <a:t>Näitä tiloja ovat Koskelan yläkoulun päärakennus, keskuskeittiö/liikuntasali, taidetalo, </a:t>
            </a:r>
          </a:p>
          <a:p>
            <a:r>
              <a:rPr lang="fi-FI" sz="1200" dirty="0" smtClean="0">
                <a:solidFill>
                  <a:schemeClr val="bg1"/>
                </a:solidFill>
              </a:rPr>
              <a:t>Kompustalo, Savosenmäen koulu (teknisentyön tilat), Vilppulan yhteiskoulu ja Vilppulankosken koulu (teknisentyön tilat). Lisäksi yläkouluikäisten vaativan erityisentuen opetusta järjestetään Savosenmäen puukoulussa. </a:t>
            </a:r>
            <a:r>
              <a:rPr lang="fi-FI" sz="1200" u="sng" dirty="0" smtClean="0">
                <a:solidFill>
                  <a:schemeClr val="bg1"/>
                </a:solidFill>
              </a:rPr>
              <a:t>Yläkoulun ja lukion käytössä olevien tilojen kustannukset ovat vuositasolla noin 585 000 € </a:t>
            </a:r>
            <a:r>
              <a:rPr lang="fi-FI" sz="1200" dirty="0" smtClean="0">
                <a:solidFill>
                  <a:schemeClr val="bg1"/>
                </a:solidFill>
              </a:rPr>
              <a:t>(Luvusta puuttuu mm. Savosenmäen </a:t>
            </a:r>
          </a:p>
          <a:p>
            <a:r>
              <a:rPr lang="fi-FI" sz="1200" dirty="0" smtClean="0">
                <a:solidFill>
                  <a:schemeClr val="bg1"/>
                </a:solidFill>
              </a:rPr>
              <a:t>pienryhmän käyttämät tilat yläkouluikäisten osalta ja Vilppulankosken sekä Savosenmäen koulun teknisentyön tilat.) </a:t>
            </a:r>
          </a:p>
          <a:p>
            <a:endParaRPr lang="fi-FI" sz="1200" dirty="0" smtClean="0">
              <a:solidFill>
                <a:schemeClr val="bg1"/>
              </a:solidFill>
            </a:endParaRPr>
          </a:p>
          <a:p>
            <a:r>
              <a:rPr lang="fi-FI" sz="1200" u="sng" dirty="0" smtClean="0">
                <a:solidFill>
                  <a:schemeClr val="bg1"/>
                </a:solidFill>
              </a:rPr>
              <a:t>Yläkoulun ja lukion käytössä on tällä hetkellä 9145 m</a:t>
            </a:r>
            <a:r>
              <a:rPr lang="fi-FI" sz="1200" u="sng" dirty="0" smtClean="0">
                <a:solidFill>
                  <a:schemeClr val="bg1"/>
                </a:solidFill>
                <a:latin typeface="Times New Roman" panose="02020603050405020304" pitchFamily="18" charset="0"/>
                <a:cs typeface="Times New Roman" panose="02020603050405020304" pitchFamily="18" charset="0"/>
              </a:rPr>
              <a:t>²</a:t>
            </a:r>
            <a:r>
              <a:rPr lang="fi-FI" sz="1200" u="sng" dirty="0" smtClean="0">
                <a:solidFill>
                  <a:schemeClr val="bg1"/>
                </a:solidFill>
              </a:rPr>
              <a:t> opetustilaa</a:t>
            </a:r>
            <a:r>
              <a:rPr lang="fi-FI" sz="1200" dirty="0" smtClean="0">
                <a:solidFill>
                  <a:schemeClr val="bg1"/>
                </a:solidFill>
              </a:rPr>
              <a:t>, jos ei lasketa mukaan </a:t>
            </a:r>
          </a:p>
          <a:p>
            <a:r>
              <a:rPr lang="fi-FI" sz="1200" dirty="0" smtClean="0">
                <a:solidFill>
                  <a:schemeClr val="bg1"/>
                </a:solidFill>
              </a:rPr>
              <a:t>yläkoulun käyttämiä tiloja Kompustalolla, 	Savosenmäen pienryhmässä, 	Parkkivuoren urheilutalolla ja 	Vilppulankosken sekä Savosenmäen koululla (teknisentyön tilat).</a:t>
            </a:r>
          </a:p>
          <a:p>
            <a:endParaRPr lang="fi-FI" dirty="0"/>
          </a:p>
        </p:txBody>
      </p:sp>
      <p:sp>
        <p:nvSpPr>
          <p:cNvPr id="4" name="Dian numeron paikkamerkki 3"/>
          <p:cNvSpPr>
            <a:spLocks noGrp="1"/>
          </p:cNvSpPr>
          <p:nvPr>
            <p:ph type="sldNum" sz="quarter" idx="10"/>
          </p:nvPr>
        </p:nvSpPr>
        <p:spPr/>
        <p:txBody>
          <a:bodyPr/>
          <a:lstStyle/>
          <a:p>
            <a:fld id="{A2B2D636-5E7D-44AF-A812-97BD0BA80777}" type="slidenum">
              <a:rPr lang="fi-FI" smtClean="0"/>
              <a:t>5</a:t>
            </a:fld>
            <a:endParaRPr lang="fi-FI"/>
          </a:p>
        </p:txBody>
      </p:sp>
    </p:spTree>
    <p:extLst>
      <p:ext uri="{BB962C8B-B14F-4D97-AF65-F5344CB8AC3E}">
        <p14:creationId xmlns:p14="http://schemas.microsoft.com/office/powerpoint/2010/main" val="35319513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1524000" y="1122363"/>
            <a:ext cx="9144000" cy="2387600"/>
          </a:xfrm>
        </p:spPr>
        <p:txBody>
          <a:bodyPr anchor="b"/>
          <a:lstStyle>
            <a:lvl1pPr algn="ctr">
              <a:defRPr sz="6000"/>
            </a:lvl1pPr>
          </a:lstStyle>
          <a:p>
            <a:r>
              <a:rPr lang="fi-FI"/>
              <a:t>Muokkaa perustyyl. napsautt.</a:t>
            </a:r>
          </a:p>
        </p:txBody>
      </p:sp>
      <p:sp>
        <p:nvSpPr>
          <p:cNvPr id="3" name="Alaotsikk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4" name="Päivämäärän paikkamerkki 3"/>
          <p:cNvSpPr>
            <a:spLocks noGrp="1"/>
          </p:cNvSpPr>
          <p:nvPr>
            <p:ph type="dt" sz="half" idx="10"/>
          </p:nvPr>
        </p:nvSpPr>
        <p:spPr/>
        <p:txBody>
          <a:bodyPr/>
          <a:lstStyle/>
          <a:p>
            <a:fld id="{7053631F-FD3E-42D3-9AB3-38643CCCE6AA}" type="datetimeFigureOut">
              <a:rPr lang="fi-FI" smtClean="0"/>
              <a:t>27.3.2025</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2CAE35C6-8391-47E5-A5E9-552C63D22A6A}" type="slidenum">
              <a:rPr lang="fi-FI" smtClean="0"/>
              <a:t>‹#›</a:t>
            </a:fld>
            <a:endParaRPr lang="fi-FI"/>
          </a:p>
        </p:txBody>
      </p:sp>
    </p:spTree>
    <p:extLst>
      <p:ext uri="{BB962C8B-B14F-4D97-AF65-F5344CB8AC3E}">
        <p14:creationId xmlns:p14="http://schemas.microsoft.com/office/powerpoint/2010/main" val="20320172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Sisällön paikkamerkki 2"/>
          <p:cNvSpPr>
            <a:spLocks noGrp="1"/>
          </p:cNvSpPr>
          <p:nvPr>
            <p:ph idx="1"/>
          </p:nvPr>
        </p:nvSpPr>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7053631F-FD3E-42D3-9AB3-38643CCCE6AA}" type="datetimeFigureOut">
              <a:rPr lang="fi-FI" smtClean="0"/>
              <a:t>27.3.2025</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2CAE35C6-8391-47E5-A5E9-552C63D22A6A}" type="slidenum">
              <a:rPr lang="fi-FI" smtClean="0"/>
              <a:t>‹#›</a:t>
            </a:fld>
            <a:endParaRPr lang="fi-FI"/>
          </a:p>
        </p:txBody>
      </p:sp>
    </p:spTree>
    <p:extLst>
      <p:ext uri="{BB962C8B-B14F-4D97-AF65-F5344CB8AC3E}">
        <p14:creationId xmlns:p14="http://schemas.microsoft.com/office/powerpoint/2010/main" val="39466098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p:cNvSpPr>
            <a:spLocks noGrp="1"/>
          </p:cNvSpPr>
          <p:nvPr>
            <p:ph type="title"/>
          </p:nvPr>
        </p:nvSpPr>
        <p:spPr>
          <a:xfrm>
            <a:off x="831850" y="1709738"/>
            <a:ext cx="10515600" cy="2852737"/>
          </a:xfrm>
        </p:spPr>
        <p:txBody>
          <a:bodyPr anchor="b"/>
          <a:lstStyle>
            <a:lvl1pPr>
              <a:defRPr sz="6000"/>
            </a:lvl1pPr>
          </a:lstStyle>
          <a:p>
            <a:r>
              <a:rPr lang="fi-FI"/>
              <a:t>Muokkaa perustyyl. napsautt.</a:t>
            </a:r>
          </a:p>
        </p:txBody>
      </p:sp>
      <p:sp>
        <p:nvSpPr>
          <p:cNvPr id="3" name="Tekstin paikkamerkki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a:t>
            </a:r>
          </a:p>
        </p:txBody>
      </p:sp>
      <p:sp>
        <p:nvSpPr>
          <p:cNvPr id="4" name="Päivämäärän paikkamerkki 3"/>
          <p:cNvSpPr>
            <a:spLocks noGrp="1"/>
          </p:cNvSpPr>
          <p:nvPr>
            <p:ph type="dt" sz="half" idx="10"/>
          </p:nvPr>
        </p:nvSpPr>
        <p:spPr/>
        <p:txBody>
          <a:bodyPr/>
          <a:lstStyle/>
          <a:p>
            <a:fld id="{7053631F-FD3E-42D3-9AB3-38643CCCE6AA}" type="datetimeFigureOut">
              <a:rPr lang="fi-FI" smtClean="0"/>
              <a:t>27.3.2025</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2CAE35C6-8391-47E5-A5E9-552C63D22A6A}" type="slidenum">
              <a:rPr lang="fi-FI" smtClean="0"/>
              <a:t>‹#›</a:t>
            </a:fld>
            <a:endParaRPr lang="fi-FI"/>
          </a:p>
        </p:txBody>
      </p:sp>
    </p:spTree>
    <p:extLst>
      <p:ext uri="{BB962C8B-B14F-4D97-AF65-F5344CB8AC3E}">
        <p14:creationId xmlns:p14="http://schemas.microsoft.com/office/powerpoint/2010/main" val="31703398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Sisällön paikkamerkki 2"/>
          <p:cNvSpPr>
            <a:spLocks noGrp="1"/>
          </p:cNvSpPr>
          <p:nvPr>
            <p:ph sz="half" idx="1"/>
          </p:nvPr>
        </p:nvSpPr>
        <p:spPr>
          <a:xfrm>
            <a:off x="838200" y="1825625"/>
            <a:ext cx="5181600" cy="4351338"/>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6172200" y="1825625"/>
            <a:ext cx="5181600" cy="4351338"/>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7053631F-FD3E-42D3-9AB3-38643CCCE6AA}" type="datetimeFigureOut">
              <a:rPr lang="fi-FI" smtClean="0"/>
              <a:t>27.3.2025</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2CAE35C6-8391-47E5-A5E9-552C63D22A6A}" type="slidenum">
              <a:rPr lang="fi-FI" smtClean="0"/>
              <a:t>‹#›</a:t>
            </a:fld>
            <a:endParaRPr lang="fi-FI"/>
          </a:p>
        </p:txBody>
      </p:sp>
    </p:spTree>
    <p:extLst>
      <p:ext uri="{BB962C8B-B14F-4D97-AF65-F5344CB8AC3E}">
        <p14:creationId xmlns:p14="http://schemas.microsoft.com/office/powerpoint/2010/main" val="149235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p:cNvSpPr>
            <a:spLocks noGrp="1"/>
          </p:cNvSpPr>
          <p:nvPr>
            <p:ph type="title"/>
          </p:nvPr>
        </p:nvSpPr>
        <p:spPr>
          <a:xfrm>
            <a:off x="839788" y="365125"/>
            <a:ext cx="10515600" cy="1325563"/>
          </a:xfrm>
        </p:spPr>
        <p:txBody>
          <a:bodyPr/>
          <a:lstStyle/>
          <a:p>
            <a:r>
              <a:rPr lang="fi-FI"/>
              <a:t>Muokkaa perustyyl. napsautt.</a:t>
            </a:r>
          </a:p>
        </p:txBody>
      </p:sp>
      <p:sp>
        <p:nvSpPr>
          <p:cNvPr id="3" name="Tekstin paikkamerkki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a:t>
            </a:r>
          </a:p>
        </p:txBody>
      </p:sp>
      <p:sp>
        <p:nvSpPr>
          <p:cNvPr id="4" name="Sisällön paikkamerkki 3"/>
          <p:cNvSpPr>
            <a:spLocks noGrp="1"/>
          </p:cNvSpPr>
          <p:nvPr>
            <p:ph sz="half" idx="2"/>
          </p:nvPr>
        </p:nvSpPr>
        <p:spPr>
          <a:xfrm>
            <a:off x="839788" y="2505075"/>
            <a:ext cx="5157787" cy="3684588"/>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a:t>
            </a:r>
          </a:p>
        </p:txBody>
      </p:sp>
      <p:sp>
        <p:nvSpPr>
          <p:cNvPr id="6" name="Sisällön paikkamerkki 5"/>
          <p:cNvSpPr>
            <a:spLocks noGrp="1"/>
          </p:cNvSpPr>
          <p:nvPr>
            <p:ph sz="quarter" idx="4"/>
          </p:nvPr>
        </p:nvSpPr>
        <p:spPr>
          <a:xfrm>
            <a:off x="6172200" y="2505075"/>
            <a:ext cx="5183188" cy="3684588"/>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p:cNvSpPr>
            <a:spLocks noGrp="1"/>
          </p:cNvSpPr>
          <p:nvPr>
            <p:ph type="dt" sz="half" idx="10"/>
          </p:nvPr>
        </p:nvSpPr>
        <p:spPr/>
        <p:txBody>
          <a:bodyPr/>
          <a:lstStyle/>
          <a:p>
            <a:fld id="{7053631F-FD3E-42D3-9AB3-38643CCCE6AA}" type="datetimeFigureOut">
              <a:rPr lang="fi-FI" smtClean="0"/>
              <a:t>27.3.2025</a:t>
            </a:fld>
            <a:endParaRPr lang="fi-FI"/>
          </a:p>
        </p:txBody>
      </p:sp>
      <p:sp>
        <p:nvSpPr>
          <p:cNvPr id="8" name="Alatunnisteen paikkamerkki 7"/>
          <p:cNvSpPr>
            <a:spLocks noGrp="1"/>
          </p:cNvSpPr>
          <p:nvPr>
            <p:ph type="ftr" sz="quarter" idx="11"/>
          </p:nvPr>
        </p:nvSpPr>
        <p:spPr/>
        <p:txBody>
          <a:bodyPr/>
          <a:lstStyle/>
          <a:p>
            <a:endParaRPr lang="fi-FI"/>
          </a:p>
        </p:txBody>
      </p:sp>
      <p:sp>
        <p:nvSpPr>
          <p:cNvPr id="9" name="Dian numeron paikkamerkki 8"/>
          <p:cNvSpPr>
            <a:spLocks noGrp="1"/>
          </p:cNvSpPr>
          <p:nvPr>
            <p:ph type="sldNum" sz="quarter" idx="12"/>
          </p:nvPr>
        </p:nvSpPr>
        <p:spPr/>
        <p:txBody>
          <a:bodyPr/>
          <a:lstStyle/>
          <a:p>
            <a:fld id="{2CAE35C6-8391-47E5-A5E9-552C63D22A6A}" type="slidenum">
              <a:rPr lang="fi-FI" smtClean="0"/>
              <a:t>‹#›</a:t>
            </a:fld>
            <a:endParaRPr lang="fi-FI"/>
          </a:p>
        </p:txBody>
      </p:sp>
    </p:spTree>
    <p:extLst>
      <p:ext uri="{BB962C8B-B14F-4D97-AF65-F5344CB8AC3E}">
        <p14:creationId xmlns:p14="http://schemas.microsoft.com/office/powerpoint/2010/main" val="33616228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Päivämäärän paikkamerkki 2"/>
          <p:cNvSpPr>
            <a:spLocks noGrp="1"/>
          </p:cNvSpPr>
          <p:nvPr>
            <p:ph type="dt" sz="half" idx="10"/>
          </p:nvPr>
        </p:nvSpPr>
        <p:spPr/>
        <p:txBody>
          <a:bodyPr/>
          <a:lstStyle/>
          <a:p>
            <a:fld id="{7053631F-FD3E-42D3-9AB3-38643CCCE6AA}" type="datetimeFigureOut">
              <a:rPr lang="fi-FI" smtClean="0"/>
              <a:t>27.3.2025</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2CAE35C6-8391-47E5-A5E9-552C63D22A6A}" type="slidenum">
              <a:rPr lang="fi-FI" smtClean="0"/>
              <a:t>‹#›</a:t>
            </a:fld>
            <a:endParaRPr lang="fi-FI"/>
          </a:p>
        </p:txBody>
      </p:sp>
    </p:spTree>
    <p:extLst>
      <p:ext uri="{BB962C8B-B14F-4D97-AF65-F5344CB8AC3E}">
        <p14:creationId xmlns:p14="http://schemas.microsoft.com/office/powerpoint/2010/main" val="28789733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7053631F-FD3E-42D3-9AB3-38643CCCE6AA}" type="datetimeFigureOut">
              <a:rPr lang="fi-FI" smtClean="0"/>
              <a:t>27.3.2025</a:t>
            </a:fld>
            <a:endParaRPr lang="fi-FI"/>
          </a:p>
        </p:txBody>
      </p:sp>
      <p:sp>
        <p:nvSpPr>
          <p:cNvPr id="3" name="Alatunnisteen paikkamerkki 2"/>
          <p:cNvSpPr>
            <a:spLocks noGrp="1"/>
          </p:cNvSpPr>
          <p:nvPr>
            <p:ph type="ftr" sz="quarter" idx="11"/>
          </p:nvPr>
        </p:nvSpPr>
        <p:spPr/>
        <p:txBody>
          <a:bodyPr/>
          <a:lstStyle/>
          <a:p>
            <a:endParaRPr lang="fi-FI"/>
          </a:p>
        </p:txBody>
      </p:sp>
      <p:sp>
        <p:nvSpPr>
          <p:cNvPr id="4" name="Dian numeron paikkamerkki 3"/>
          <p:cNvSpPr>
            <a:spLocks noGrp="1"/>
          </p:cNvSpPr>
          <p:nvPr>
            <p:ph type="sldNum" sz="quarter" idx="12"/>
          </p:nvPr>
        </p:nvSpPr>
        <p:spPr/>
        <p:txBody>
          <a:bodyPr/>
          <a:lstStyle/>
          <a:p>
            <a:fld id="{2CAE35C6-8391-47E5-A5E9-552C63D22A6A}" type="slidenum">
              <a:rPr lang="fi-FI" smtClean="0"/>
              <a:t>‹#›</a:t>
            </a:fld>
            <a:endParaRPr lang="fi-FI"/>
          </a:p>
        </p:txBody>
      </p:sp>
    </p:spTree>
    <p:extLst>
      <p:ext uri="{BB962C8B-B14F-4D97-AF65-F5344CB8AC3E}">
        <p14:creationId xmlns:p14="http://schemas.microsoft.com/office/powerpoint/2010/main" val="42296385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839788" y="457200"/>
            <a:ext cx="3932237" cy="1600200"/>
          </a:xfrm>
        </p:spPr>
        <p:txBody>
          <a:bodyPr anchor="b"/>
          <a:lstStyle>
            <a:lvl1pPr>
              <a:defRPr sz="3200"/>
            </a:lvl1pPr>
          </a:lstStyle>
          <a:p>
            <a:r>
              <a:rPr lang="fi-FI"/>
              <a:t>Muokkaa perustyyl. napsautt.</a:t>
            </a:r>
          </a:p>
        </p:txBody>
      </p:sp>
      <p:sp>
        <p:nvSpPr>
          <p:cNvPr id="3" name="Sisällön paikkamerkki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a:t>
            </a:r>
          </a:p>
        </p:txBody>
      </p:sp>
      <p:sp>
        <p:nvSpPr>
          <p:cNvPr id="5" name="Päivämäärän paikkamerkki 4"/>
          <p:cNvSpPr>
            <a:spLocks noGrp="1"/>
          </p:cNvSpPr>
          <p:nvPr>
            <p:ph type="dt" sz="half" idx="10"/>
          </p:nvPr>
        </p:nvSpPr>
        <p:spPr/>
        <p:txBody>
          <a:bodyPr/>
          <a:lstStyle/>
          <a:p>
            <a:fld id="{7053631F-FD3E-42D3-9AB3-38643CCCE6AA}" type="datetimeFigureOut">
              <a:rPr lang="fi-FI" smtClean="0"/>
              <a:t>27.3.2025</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2CAE35C6-8391-47E5-A5E9-552C63D22A6A}" type="slidenum">
              <a:rPr lang="fi-FI" smtClean="0"/>
              <a:t>‹#›</a:t>
            </a:fld>
            <a:endParaRPr lang="fi-FI"/>
          </a:p>
        </p:txBody>
      </p:sp>
    </p:spTree>
    <p:extLst>
      <p:ext uri="{BB962C8B-B14F-4D97-AF65-F5344CB8AC3E}">
        <p14:creationId xmlns:p14="http://schemas.microsoft.com/office/powerpoint/2010/main" val="28226336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tsikollinen kuva">
    <p:spTree>
      <p:nvGrpSpPr>
        <p:cNvPr id="1" name=""/>
        <p:cNvGrpSpPr/>
        <p:nvPr/>
      </p:nvGrpSpPr>
      <p:grpSpPr>
        <a:xfrm>
          <a:off x="0" y="0"/>
          <a:ext cx="0" cy="0"/>
          <a:chOff x="0" y="0"/>
          <a:chExt cx="0" cy="0"/>
        </a:xfrm>
      </p:grpSpPr>
      <p:sp>
        <p:nvSpPr>
          <p:cNvPr id="2" name="Otsikko 1"/>
          <p:cNvSpPr>
            <a:spLocks noGrp="1"/>
          </p:cNvSpPr>
          <p:nvPr>
            <p:ph type="title"/>
          </p:nvPr>
        </p:nvSpPr>
        <p:spPr>
          <a:xfrm>
            <a:off x="839788" y="457200"/>
            <a:ext cx="3932237" cy="1600200"/>
          </a:xfrm>
        </p:spPr>
        <p:txBody>
          <a:bodyPr anchor="b"/>
          <a:lstStyle>
            <a:lvl1pPr>
              <a:defRPr sz="3200"/>
            </a:lvl1pPr>
          </a:lstStyle>
          <a:p>
            <a:r>
              <a:rPr lang="fi-FI"/>
              <a:t>Muokkaa perustyyl. napsautt.</a:t>
            </a:r>
          </a:p>
        </p:txBody>
      </p:sp>
      <p:sp>
        <p:nvSpPr>
          <p:cNvPr id="3" name="Kuvan paikkamerkki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a:t>
            </a:r>
          </a:p>
        </p:txBody>
      </p:sp>
      <p:sp>
        <p:nvSpPr>
          <p:cNvPr id="5" name="Päivämäärän paikkamerkki 4"/>
          <p:cNvSpPr>
            <a:spLocks noGrp="1"/>
          </p:cNvSpPr>
          <p:nvPr>
            <p:ph type="dt" sz="half" idx="10"/>
          </p:nvPr>
        </p:nvSpPr>
        <p:spPr/>
        <p:txBody>
          <a:bodyPr/>
          <a:lstStyle/>
          <a:p>
            <a:fld id="{7053631F-FD3E-42D3-9AB3-38643CCCE6AA}" type="datetimeFigureOut">
              <a:rPr lang="fi-FI" smtClean="0"/>
              <a:t>27.3.2025</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2CAE35C6-8391-47E5-A5E9-552C63D22A6A}" type="slidenum">
              <a:rPr lang="fi-FI" smtClean="0"/>
              <a:t>‹#›</a:t>
            </a:fld>
            <a:endParaRPr lang="fi-FI"/>
          </a:p>
        </p:txBody>
      </p:sp>
    </p:spTree>
    <p:extLst>
      <p:ext uri="{BB962C8B-B14F-4D97-AF65-F5344CB8AC3E}">
        <p14:creationId xmlns:p14="http://schemas.microsoft.com/office/powerpoint/2010/main" val="3354210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Pystysuoran tekstin paikkamerkki 2"/>
          <p:cNvSpPr>
            <a:spLocks noGrp="1"/>
          </p:cNvSpPr>
          <p:nvPr>
            <p:ph type="body" orient="vert" idx="1"/>
          </p:nvPr>
        </p:nvSpPr>
        <p:spPr/>
        <p:txBody>
          <a:bodyPr vert="eaVert"/>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7053631F-FD3E-42D3-9AB3-38643CCCE6AA}" type="datetimeFigureOut">
              <a:rPr lang="fi-FI" smtClean="0"/>
              <a:t>27.3.2025</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2CAE35C6-8391-47E5-A5E9-552C63D22A6A}" type="slidenum">
              <a:rPr lang="fi-FI" smtClean="0"/>
              <a:t>‹#›</a:t>
            </a:fld>
            <a:endParaRPr lang="fi-FI"/>
          </a:p>
        </p:txBody>
      </p:sp>
    </p:spTree>
    <p:extLst>
      <p:ext uri="{BB962C8B-B14F-4D97-AF65-F5344CB8AC3E}">
        <p14:creationId xmlns:p14="http://schemas.microsoft.com/office/powerpoint/2010/main" val="37948747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p:cNvSpPr>
            <a:spLocks noGrp="1"/>
          </p:cNvSpPr>
          <p:nvPr>
            <p:ph type="title" orient="vert"/>
          </p:nvPr>
        </p:nvSpPr>
        <p:spPr>
          <a:xfrm>
            <a:off x="8724900" y="365125"/>
            <a:ext cx="2628900" cy="5811838"/>
          </a:xfrm>
        </p:spPr>
        <p:txBody>
          <a:bodyPr vert="eaVert"/>
          <a:lstStyle/>
          <a:p>
            <a:r>
              <a:rPr lang="fi-FI"/>
              <a:t>Muokkaa perustyyl. napsautt.</a:t>
            </a:r>
          </a:p>
        </p:txBody>
      </p:sp>
      <p:sp>
        <p:nvSpPr>
          <p:cNvPr id="3" name="Pystysuoran tekstin paikkamerkki 2"/>
          <p:cNvSpPr>
            <a:spLocks noGrp="1"/>
          </p:cNvSpPr>
          <p:nvPr>
            <p:ph type="body" orient="vert" idx="1"/>
          </p:nvPr>
        </p:nvSpPr>
        <p:spPr>
          <a:xfrm>
            <a:off x="838200" y="365125"/>
            <a:ext cx="7734300" cy="5811838"/>
          </a:xfrm>
        </p:spPr>
        <p:txBody>
          <a:bodyPr vert="eaVert"/>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7053631F-FD3E-42D3-9AB3-38643CCCE6AA}" type="datetimeFigureOut">
              <a:rPr lang="fi-FI" smtClean="0"/>
              <a:t>27.3.2025</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2CAE35C6-8391-47E5-A5E9-552C63D22A6A}" type="slidenum">
              <a:rPr lang="fi-FI" smtClean="0"/>
              <a:t>‹#›</a:t>
            </a:fld>
            <a:endParaRPr lang="fi-FI"/>
          </a:p>
        </p:txBody>
      </p:sp>
    </p:spTree>
    <p:extLst>
      <p:ext uri="{BB962C8B-B14F-4D97-AF65-F5344CB8AC3E}">
        <p14:creationId xmlns:p14="http://schemas.microsoft.com/office/powerpoint/2010/main" val="28896987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perustyyl. napsautt.</a:t>
            </a:r>
          </a:p>
        </p:txBody>
      </p:sp>
      <p:sp>
        <p:nvSpPr>
          <p:cNvPr id="3" name="Tekstin paikkamerkki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53631F-FD3E-42D3-9AB3-38643CCCE6AA}" type="datetimeFigureOut">
              <a:rPr lang="fi-FI" smtClean="0"/>
              <a:t>27.3.2025</a:t>
            </a:fld>
            <a:endParaRPr lang="fi-FI"/>
          </a:p>
        </p:txBody>
      </p:sp>
      <p:sp>
        <p:nvSpPr>
          <p:cNvPr id="5" name="Alatunnisteen paikkamerkki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i-FI"/>
          </a:p>
        </p:txBody>
      </p:sp>
      <p:sp>
        <p:nvSpPr>
          <p:cNvPr id="6" name="Dian numeron paikkamerkki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AE35C6-8391-47E5-A5E9-552C63D22A6A}" type="slidenum">
              <a:rPr lang="fi-FI" smtClean="0"/>
              <a:t>‹#›</a:t>
            </a:fld>
            <a:endParaRPr lang="fi-FI"/>
          </a:p>
        </p:txBody>
      </p:sp>
    </p:spTree>
    <p:extLst>
      <p:ext uri="{BB962C8B-B14F-4D97-AF65-F5344CB8AC3E}">
        <p14:creationId xmlns:p14="http://schemas.microsoft.com/office/powerpoint/2010/main" val="5901680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hyperlink" Target="mailto:kaupunki@manttavilppula.fi"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uorakulmio 18"/>
          <p:cNvSpPr/>
          <p:nvPr/>
        </p:nvSpPr>
        <p:spPr>
          <a:xfrm>
            <a:off x="0" y="0"/>
            <a:ext cx="4121063" cy="6858000"/>
          </a:xfrm>
          <a:prstGeom prst="rect">
            <a:avLst/>
          </a:prstGeom>
          <a:solidFill>
            <a:srgbClr val="A315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 name="Sisällön paikkamerkki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071733" y="0"/>
            <a:ext cx="6002579" cy="1335035"/>
          </a:xfrm>
        </p:spPr>
      </p:pic>
      <p:sp>
        <p:nvSpPr>
          <p:cNvPr id="6" name="Tekstiruutu 5"/>
          <p:cNvSpPr txBox="1"/>
          <p:nvPr/>
        </p:nvSpPr>
        <p:spPr>
          <a:xfrm>
            <a:off x="463665" y="227555"/>
            <a:ext cx="3193731" cy="62478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2000" b="1" i="0" u="none" strike="noStrike" kern="1200" cap="none" spc="0" normalizeH="0" baseline="0" noProof="0" dirty="0">
                <a:ln>
                  <a:noFill/>
                </a:ln>
                <a:solidFill>
                  <a:srgbClr val="FFFFFF"/>
                </a:solidFill>
                <a:effectLst/>
                <a:uLnTx/>
                <a:uFillTx/>
                <a:latin typeface="Calibri" panose="020F0502020204030204"/>
                <a:ea typeface="+mn-ea"/>
                <a:cs typeface="+mn-cs"/>
              </a:rPr>
              <a:t>Yläkoulujen ja lukion yhdistäminen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2000" b="1" dirty="0">
              <a:solidFill>
                <a:srgbClr val="FFFFFF"/>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2000" b="1" dirty="0">
              <a:solidFill>
                <a:srgbClr val="FFFFFF"/>
              </a:solidFill>
              <a:latin typeface="Calibri" panose="020F0502020204030204"/>
            </a:endParaRPr>
          </a:p>
          <a:p>
            <a:pPr>
              <a:defRPr/>
            </a:pPr>
            <a:r>
              <a:rPr lang="fi-FI" sz="2000" b="1" dirty="0">
                <a:solidFill>
                  <a:schemeClr val="bg1"/>
                </a:solidFill>
              </a:rPr>
              <a:t>Nykytila</a:t>
            </a:r>
          </a:p>
          <a:p>
            <a:pPr>
              <a:defRPr/>
            </a:pPr>
            <a:endParaRPr lang="fi-FI" sz="2000" b="1" dirty="0">
              <a:solidFill>
                <a:schemeClr val="bg1"/>
              </a:solidFill>
            </a:endParaRPr>
          </a:p>
          <a:p>
            <a:pPr>
              <a:defRPr/>
            </a:pPr>
            <a:r>
              <a:rPr lang="fi-FI" sz="2000" dirty="0">
                <a:solidFill>
                  <a:schemeClr val="bg1"/>
                </a:solidFill>
              </a:rPr>
              <a:t>Mänttä-Vilppulassa yläkoulu sijaitsee kahdessa eri toimipisteessä. Toinen toimipiste sijaitsee Vilppulan yhteiskoulun tontilla ja toinen Koskelan alueella. Mäntän lukio sijaitsee myös Koskelan alueella. Toimipisteiden välinen etäisyys on vain noin 7 km.</a:t>
            </a:r>
          </a:p>
          <a:p>
            <a:pPr lvl="0">
              <a:defRPr/>
            </a:pPr>
            <a:endParaRPr lang="fi-FI" sz="2000" b="1" dirty="0">
              <a:solidFill>
                <a:srgbClr val="FFFFFF"/>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2000" b="1" dirty="0">
              <a:solidFill>
                <a:srgbClr val="FFFFFF"/>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2000" b="1" i="0" u="none" strike="noStrike" kern="1200" cap="none" spc="0" normalizeH="0" baseline="0" noProof="0" dirty="0">
              <a:ln>
                <a:noFill/>
              </a:ln>
              <a:solidFill>
                <a:srgbClr val="FFFFFF"/>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20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21" name="Kuva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6094" y="5813892"/>
            <a:ext cx="642365" cy="642365"/>
          </a:xfrm>
          <a:prstGeom prst="rect">
            <a:avLst/>
          </a:prstGeom>
        </p:spPr>
      </p:pic>
      <p:sp>
        <p:nvSpPr>
          <p:cNvPr id="10"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i-FI" dirty="0"/>
          </a:p>
        </p:txBody>
      </p:sp>
      <p:sp>
        <p:nvSpPr>
          <p:cNvPr id="11" name="Rectangle 2"/>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i-FI" dirty="0"/>
          </a:p>
        </p:txBody>
      </p:sp>
      <p:sp>
        <p:nvSpPr>
          <p:cNvPr id="12" name="Rectangle 3"/>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i-FI" dirty="0"/>
          </a:p>
        </p:txBody>
      </p:sp>
      <p:pic>
        <p:nvPicPr>
          <p:cNvPr id="17" name="Kuva 16"/>
          <p:cNvPicPr>
            <a:picLocks noChangeAspect="1"/>
          </p:cNvPicPr>
          <p:nvPr/>
        </p:nvPicPr>
        <p:blipFill>
          <a:blip r:embed="rId4">
            <a:extLst>
              <a:ext uri="{BEBA8EAE-BF5A-486C-A8C5-ECC9F3942E4B}">
                <a14:imgProps xmlns:a14="http://schemas.microsoft.com/office/drawing/2010/main">
                  <a14:imgLayer r:embed="rId5">
                    <a14:imgEffect>
                      <a14:saturation sat="300000"/>
                    </a14:imgEffect>
                  </a14:imgLayer>
                </a14:imgProps>
              </a:ext>
            </a:extLst>
          </a:blip>
          <a:stretch>
            <a:fillRect/>
          </a:stretch>
        </p:blipFill>
        <p:spPr>
          <a:xfrm>
            <a:off x="4993155" y="1014109"/>
            <a:ext cx="6649329" cy="323611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8" name="Rectangle 4"/>
          <p:cNvSpPr>
            <a:spLocks noChangeArrowheads="1"/>
          </p:cNvSpPr>
          <p:nvPr/>
        </p:nvSpPr>
        <p:spPr bwMode="auto">
          <a:xfrm>
            <a:off x="457200" y="457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i-FI" dirty="0"/>
          </a:p>
        </p:txBody>
      </p:sp>
      <p:sp>
        <p:nvSpPr>
          <p:cNvPr id="22" name="Suorakulmio 21"/>
          <p:cNvSpPr/>
          <p:nvPr/>
        </p:nvSpPr>
        <p:spPr>
          <a:xfrm>
            <a:off x="4993155" y="4388090"/>
            <a:ext cx="6096000" cy="2308324"/>
          </a:xfrm>
          <a:prstGeom prst="rect">
            <a:avLst/>
          </a:prstGeom>
        </p:spPr>
        <p:txBody>
          <a:bodyPr>
            <a:spAutoFit/>
          </a:bodyPr>
          <a:lstStyle/>
          <a:p>
            <a:r>
              <a:rPr lang="fi-FI" b="1" dirty="0">
                <a:solidFill>
                  <a:srgbClr val="061322"/>
                </a:solidFill>
                <a:latin typeface="YAFdJs2qTWQ 0"/>
              </a:rPr>
              <a:t>Miksi pitää tehdä muutoksia?</a:t>
            </a:r>
          </a:p>
          <a:p>
            <a:endParaRPr lang="fi-FI" dirty="0">
              <a:solidFill>
                <a:srgbClr val="061322"/>
              </a:solidFill>
              <a:latin typeface="YAFdJs2qTWQ 0"/>
            </a:endParaRPr>
          </a:p>
          <a:p>
            <a:r>
              <a:rPr lang="fi-FI" dirty="0" smtClean="0">
                <a:solidFill>
                  <a:srgbClr val="061322"/>
                </a:solidFill>
                <a:latin typeface="YAFdJs2qTWQ 0"/>
              </a:rPr>
              <a:t>Yläkoulun toimipisteiden </a:t>
            </a:r>
            <a:r>
              <a:rPr lang="fi-FI" dirty="0">
                <a:solidFill>
                  <a:srgbClr val="061322"/>
                </a:solidFill>
                <a:latin typeface="YAFdJs2qTWQ 0"/>
              </a:rPr>
              <a:t>ja lukion yhdistäminen samaan </a:t>
            </a:r>
            <a:r>
              <a:rPr lang="fi-FI" dirty="0" smtClean="0">
                <a:solidFill>
                  <a:srgbClr val="061322"/>
                </a:solidFill>
                <a:latin typeface="YAFdJs2qTWQ 0"/>
              </a:rPr>
              <a:t>toimipaikkaan </a:t>
            </a:r>
            <a:r>
              <a:rPr lang="fi-FI" dirty="0">
                <a:solidFill>
                  <a:srgbClr val="061322"/>
                </a:solidFill>
                <a:latin typeface="YAFdJs2qTWQ 0"/>
              </a:rPr>
              <a:t>on tärkeää seuraavista syistä:</a:t>
            </a:r>
          </a:p>
          <a:p>
            <a:pPr>
              <a:buFont typeface="Arial" panose="020B0604020202020204" pitchFamily="34" charset="0"/>
              <a:buChar char="•"/>
            </a:pPr>
            <a:r>
              <a:rPr lang="fi-FI" dirty="0">
                <a:solidFill>
                  <a:srgbClr val="061322"/>
                </a:solidFill>
              </a:rPr>
              <a:t> Oppilasmäärä laskee</a:t>
            </a:r>
            <a:endParaRPr lang="fi-FI" dirty="0"/>
          </a:p>
          <a:p>
            <a:pPr>
              <a:buFont typeface="Arial" panose="020B0604020202020204" pitchFamily="34" charset="0"/>
              <a:buChar char="•"/>
            </a:pPr>
            <a:r>
              <a:rPr lang="fi-FI" dirty="0">
                <a:solidFill>
                  <a:srgbClr val="061322"/>
                </a:solidFill>
              </a:rPr>
              <a:t> Koulukiinteistöt ovat vanhoja ja remontin tarpeessa</a:t>
            </a:r>
            <a:endParaRPr lang="fi-FI" dirty="0"/>
          </a:p>
          <a:p>
            <a:pPr>
              <a:buFont typeface="Arial" panose="020B0604020202020204" pitchFamily="34" charset="0"/>
              <a:buChar char="•"/>
            </a:pPr>
            <a:r>
              <a:rPr lang="fi-FI" dirty="0">
                <a:solidFill>
                  <a:srgbClr val="061322"/>
                </a:solidFill>
              </a:rPr>
              <a:t> Yhdistäminen on pedagogisesti järkevää</a:t>
            </a:r>
            <a:endParaRPr lang="fi-FI" dirty="0"/>
          </a:p>
          <a:p>
            <a:pPr>
              <a:buFont typeface="Arial" panose="020B0604020202020204" pitchFamily="34" charset="0"/>
              <a:buChar char="•"/>
            </a:pPr>
            <a:r>
              <a:rPr lang="fi-FI" dirty="0">
                <a:solidFill>
                  <a:srgbClr val="061322"/>
                </a:solidFill>
              </a:rPr>
              <a:t> Yhdistäminen on taloudellisesti järkevää</a:t>
            </a:r>
            <a:endParaRPr lang="fi-FI" dirty="0"/>
          </a:p>
        </p:txBody>
      </p:sp>
    </p:spTree>
    <p:extLst>
      <p:ext uri="{BB962C8B-B14F-4D97-AF65-F5344CB8AC3E}">
        <p14:creationId xmlns:p14="http://schemas.microsoft.com/office/powerpoint/2010/main" val="10469584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uorakulmio 18"/>
          <p:cNvSpPr/>
          <p:nvPr/>
        </p:nvSpPr>
        <p:spPr>
          <a:xfrm>
            <a:off x="0" y="0"/>
            <a:ext cx="4121063" cy="6858000"/>
          </a:xfrm>
          <a:prstGeom prst="rect">
            <a:avLst/>
          </a:prstGeom>
          <a:solidFill>
            <a:srgbClr val="A315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 name="Sisällön paikkamerkki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071733" y="0"/>
            <a:ext cx="6002579" cy="1335035"/>
          </a:xfrm>
        </p:spPr>
      </p:pic>
      <p:sp>
        <p:nvSpPr>
          <p:cNvPr id="6" name="Tekstiruutu 5"/>
          <p:cNvSpPr txBox="1"/>
          <p:nvPr/>
        </p:nvSpPr>
        <p:spPr>
          <a:xfrm>
            <a:off x="463665" y="227555"/>
            <a:ext cx="3193731"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2000" b="1" i="0" u="none" strike="noStrike" kern="1200" cap="none" spc="0" normalizeH="0" baseline="0" noProof="0" dirty="0" smtClean="0">
                <a:ln>
                  <a:noFill/>
                </a:ln>
                <a:solidFill>
                  <a:srgbClr val="FFFFFF"/>
                </a:solidFill>
                <a:effectLst/>
                <a:uLnTx/>
                <a:uFillTx/>
                <a:latin typeface="Calibri" panose="020F0502020204030204"/>
                <a:ea typeface="+mn-ea"/>
                <a:cs typeface="+mn-cs"/>
              </a:rPr>
              <a:t>Miksi asia pitää tuoda nyt päätettäväksi?</a:t>
            </a:r>
            <a:endParaRPr lang="fi-FI" sz="2000" dirty="0">
              <a:solidFill>
                <a:schemeClr val="bg1"/>
              </a:solidFill>
            </a:endParaRPr>
          </a:p>
          <a:p>
            <a:pPr lvl="0">
              <a:defRPr/>
            </a:pPr>
            <a:endParaRPr lang="fi-FI" sz="2000" b="1" dirty="0">
              <a:solidFill>
                <a:srgbClr val="FFFFFF"/>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2000" b="1" dirty="0">
              <a:solidFill>
                <a:srgbClr val="FFFFFF"/>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2000" b="1" i="0" u="none" strike="noStrike" kern="1200" cap="none" spc="0" normalizeH="0" baseline="0" noProof="0" dirty="0">
              <a:ln>
                <a:noFill/>
              </a:ln>
              <a:solidFill>
                <a:srgbClr val="FFFFFF"/>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20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21" name="Kuva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6094" y="5813892"/>
            <a:ext cx="642365" cy="642365"/>
          </a:xfrm>
          <a:prstGeom prst="rect">
            <a:avLst/>
          </a:prstGeom>
        </p:spPr>
      </p:pic>
      <p:sp>
        <p:nvSpPr>
          <p:cNvPr id="10"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i-FI" dirty="0"/>
          </a:p>
        </p:txBody>
      </p:sp>
      <p:sp>
        <p:nvSpPr>
          <p:cNvPr id="11" name="Rectangle 2"/>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i-FI" dirty="0"/>
          </a:p>
        </p:txBody>
      </p:sp>
      <p:sp>
        <p:nvSpPr>
          <p:cNvPr id="12" name="Rectangle 3"/>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i-FI" dirty="0"/>
          </a:p>
        </p:txBody>
      </p:sp>
      <p:sp>
        <p:nvSpPr>
          <p:cNvPr id="18" name="Rectangle 4"/>
          <p:cNvSpPr>
            <a:spLocks noChangeArrowheads="1"/>
          </p:cNvSpPr>
          <p:nvPr/>
        </p:nvSpPr>
        <p:spPr bwMode="auto">
          <a:xfrm>
            <a:off x="457200" y="457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i-FI" dirty="0"/>
          </a:p>
        </p:txBody>
      </p:sp>
      <p:sp>
        <p:nvSpPr>
          <p:cNvPr id="22" name="Suorakulmio 21"/>
          <p:cNvSpPr/>
          <p:nvPr/>
        </p:nvSpPr>
        <p:spPr>
          <a:xfrm>
            <a:off x="5071733" y="1056761"/>
            <a:ext cx="6639621" cy="4801314"/>
          </a:xfrm>
          <a:prstGeom prst="rect">
            <a:avLst/>
          </a:prstGeom>
        </p:spPr>
        <p:txBody>
          <a:bodyPr wrap="square">
            <a:spAutoFit/>
          </a:bodyPr>
          <a:lstStyle/>
          <a:p>
            <a:endParaRPr lang="fi-FI" b="1" dirty="0">
              <a:solidFill>
                <a:srgbClr val="061322"/>
              </a:solidFill>
              <a:latin typeface="YAFdJs2qTWQ 0"/>
            </a:endParaRPr>
          </a:p>
          <a:p>
            <a:pPr marL="342900" indent="-342900">
              <a:buAutoNum type="arabicParenR"/>
            </a:pPr>
            <a:r>
              <a:rPr lang="fi-FI" b="1" dirty="0" smtClean="0">
                <a:solidFill>
                  <a:srgbClr val="061322"/>
                </a:solidFill>
                <a:latin typeface="YAFdJs2qTWQ 0"/>
              </a:rPr>
              <a:t>Se on asetettu tavoitteeksi talousarvioon vuodelle 2025 </a:t>
            </a:r>
            <a:r>
              <a:rPr lang="fi-FI" dirty="0" smtClean="0">
                <a:solidFill>
                  <a:srgbClr val="061322"/>
                </a:solidFill>
                <a:latin typeface="YAFdJs2qTWQ 0"/>
              </a:rPr>
              <a:t>(Kaupunginvaltuusto 2.12.2024 § 90) </a:t>
            </a:r>
          </a:p>
          <a:p>
            <a:pPr marL="342900" indent="-342900">
              <a:buAutoNum type="arabicParenR"/>
            </a:pPr>
            <a:r>
              <a:rPr lang="fi-FI" b="1" dirty="0" smtClean="0">
                <a:solidFill>
                  <a:srgbClr val="061322"/>
                </a:solidFill>
                <a:latin typeface="YAFdJs2qTWQ 0"/>
              </a:rPr>
              <a:t>Se on asetettu valtuuston hyväksymään elinvoimaohjelmaan tavoitteeksi vuosille 2023-2025</a:t>
            </a:r>
          </a:p>
          <a:p>
            <a:pPr lvl="1"/>
            <a:r>
              <a:rPr lang="fi-FI" dirty="0" smtClean="0">
                <a:solidFill>
                  <a:srgbClr val="061322"/>
                </a:solidFill>
                <a:latin typeface="YAFdJs2qTWQ 0"/>
              </a:rPr>
              <a:t>      (</a:t>
            </a:r>
            <a:r>
              <a:rPr lang="fi-FI" dirty="0" smtClean="0"/>
              <a:t>Kaupunginvaltuusto</a:t>
            </a:r>
            <a:r>
              <a:rPr lang="fi-FI" dirty="0"/>
              <a:t> 22.04.2024 § </a:t>
            </a:r>
            <a:r>
              <a:rPr lang="fi-FI" dirty="0" smtClean="0"/>
              <a:t>23)</a:t>
            </a:r>
          </a:p>
          <a:p>
            <a:r>
              <a:rPr lang="fi-FI" b="1" dirty="0" smtClean="0">
                <a:solidFill>
                  <a:srgbClr val="061322"/>
                </a:solidFill>
                <a:latin typeface="YAFdJs2qTWQ 0"/>
              </a:rPr>
              <a:t>3) Valtuusto päätti 19.2.2024 § 9, että ”</a:t>
            </a:r>
            <a:r>
              <a:rPr lang="fi-FI" b="1" dirty="0" smtClean="0"/>
              <a:t>yläkoulujen </a:t>
            </a:r>
            <a:r>
              <a:rPr lang="fi-FI" b="1" dirty="0"/>
              <a:t>osalta </a:t>
            </a:r>
            <a:r>
              <a:rPr lang="fi-FI" b="1" dirty="0" smtClean="0"/>
              <a:t>ei</a:t>
            </a:r>
          </a:p>
          <a:p>
            <a:r>
              <a:rPr lang="fi-FI" b="1" dirty="0" smtClean="0"/>
              <a:t>      vielä </a:t>
            </a:r>
            <a:r>
              <a:rPr lang="fi-FI" b="1" dirty="0"/>
              <a:t>tehdä päätöksiä vaan selvitetään vielä eri vaihtoehtoja </a:t>
            </a:r>
            <a:r>
              <a:rPr lang="fi-FI" b="1" dirty="0" smtClean="0"/>
              <a:t>ja</a:t>
            </a:r>
          </a:p>
          <a:p>
            <a:r>
              <a:rPr lang="fi-FI" b="1" dirty="0"/>
              <a:t> </a:t>
            </a:r>
            <a:r>
              <a:rPr lang="fi-FI" b="1" dirty="0" smtClean="0"/>
              <a:t>     niiden kustannuksia”. Sen jälkeen kaupunginhallituksen</a:t>
            </a:r>
          </a:p>
          <a:p>
            <a:r>
              <a:rPr lang="fi-FI" b="1" dirty="0"/>
              <a:t> </a:t>
            </a:r>
            <a:r>
              <a:rPr lang="fi-FI" b="1" dirty="0" smtClean="0"/>
              <a:t>     asettama (</a:t>
            </a:r>
            <a:r>
              <a:rPr lang="fi-FI" dirty="0"/>
              <a:t>Kaupunginhallitus 06.05.2024 § </a:t>
            </a:r>
            <a:r>
              <a:rPr lang="fi-FI" dirty="0" smtClean="0"/>
              <a:t>117) </a:t>
            </a:r>
          </a:p>
          <a:p>
            <a:r>
              <a:rPr lang="fi-FI" b="1" dirty="0"/>
              <a:t> </a:t>
            </a:r>
            <a:r>
              <a:rPr lang="fi-FI" b="1" dirty="0" smtClean="0"/>
              <a:t>     kouluverkkotyöryhmä on tehnyt pyydettyjä selvityksiä ja</a:t>
            </a:r>
          </a:p>
          <a:p>
            <a:r>
              <a:rPr lang="fi-FI" b="1" dirty="0"/>
              <a:t> </a:t>
            </a:r>
            <a:r>
              <a:rPr lang="fi-FI" b="1" dirty="0" smtClean="0"/>
              <a:t>     päättänyt tuoda asian päätettäväksi keväällä 2025</a:t>
            </a:r>
          </a:p>
          <a:p>
            <a:r>
              <a:rPr lang="fi-FI" b="1" dirty="0"/>
              <a:t> </a:t>
            </a:r>
            <a:r>
              <a:rPr lang="fi-FI" b="1" dirty="0" smtClean="0"/>
              <a:t>     </a:t>
            </a:r>
            <a:r>
              <a:rPr lang="fi-FI" dirty="0" smtClean="0"/>
              <a:t>(Kouluverkkotyöryhmän kokous 5.3.2025)</a:t>
            </a:r>
          </a:p>
          <a:p>
            <a:endParaRPr lang="fi-FI" dirty="0">
              <a:solidFill>
                <a:srgbClr val="061322"/>
              </a:solidFill>
              <a:latin typeface="YAFdJs2qTWQ 0"/>
            </a:endParaRPr>
          </a:p>
          <a:p>
            <a:r>
              <a:rPr lang="fi-FI" b="1" dirty="0" smtClean="0">
                <a:solidFill>
                  <a:srgbClr val="061322"/>
                </a:solidFill>
                <a:latin typeface="YAFdJs2qTWQ 0"/>
              </a:rPr>
              <a:t>4) Kaupungin kiinteistöstrategian tekeminen ja</a:t>
            </a:r>
          </a:p>
          <a:p>
            <a:r>
              <a:rPr lang="fi-FI" b="1" dirty="0">
                <a:solidFill>
                  <a:srgbClr val="061322"/>
                </a:solidFill>
                <a:latin typeface="YAFdJs2qTWQ 0"/>
              </a:rPr>
              <a:t> </a:t>
            </a:r>
            <a:r>
              <a:rPr lang="fi-FI" b="1" dirty="0" smtClean="0">
                <a:solidFill>
                  <a:srgbClr val="061322"/>
                </a:solidFill>
                <a:latin typeface="YAFdJs2qTWQ 0"/>
              </a:rPr>
              <a:t>    välttämättömät investoinnit odottavat päätöstä </a:t>
            </a:r>
          </a:p>
          <a:p>
            <a:r>
              <a:rPr lang="fi-FI" b="1" dirty="0">
                <a:solidFill>
                  <a:srgbClr val="061322"/>
                </a:solidFill>
                <a:latin typeface="YAFdJs2qTWQ 0"/>
              </a:rPr>
              <a:t> </a:t>
            </a:r>
            <a:r>
              <a:rPr lang="fi-FI" b="1" dirty="0" smtClean="0">
                <a:solidFill>
                  <a:srgbClr val="061322"/>
                </a:solidFill>
                <a:latin typeface="YAFdJs2qTWQ 0"/>
              </a:rPr>
              <a:t>    yläkoulujen ja lukion yhdistämisestä</a:t>
            </a:r>
            <a:endParaRPr lang="fi-FI" b="1" dirty="0">
              <a:solidFill>
                <a:srgbClr val="061322"/>
              </a:solidFill>
              <a:latin typeface="YAFdJs2qTWQ 0"/>
            </a:endParaRPr>
          </a:p>
        </p:txBody>
      </p:sp>
    </p:spTree>
    <p:extLst>
      <p:ext uri="{BB962C8B-B14F-4D97-AF65-F5344CB8AC3E}">
        <p14:creationId xmlns:p14="http://schemas.microsoft.com/office/powerpoint/2010/main" val="6195908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uva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kstiruutu 2"/>
          <p:cNvSpPr txBox="1"/>
          <p:nvPr/>
        </p:nvSpPr>
        <p:spPr>
          <a:xfrm>
            <a:off x="4448907" y="712177"/>
            <a:ext cx="3455377" cy="584775"/>
          </a:xfrm>
          <a:prstGeom prst="rect">
            <a:avLst/>
          </a:prstGeom>
          <a:noFill/>
        </p:spPr>
        <p:txBody>
          <a:bodyPr wrap="square" rtlCol="0">
            <a:spAutoFit/>
          </a:bodyPr>
          <a:lstStyle/>
          <a:p>
            <a:r>
              <a:rPr lang="fi-FI" sz="3200" b="1" dirty="0" smtClean="0">
                <a:solidFill>
                  <a:schemeClr val="bg1"/>
                </a:solidFill>
              </a:rPr>
              <a:t>Vilppulan yksikkö</a:t>
            </a:r>
            <a:endParaRPr lang="fi-FI" sz="3200" b="1" dirty="0">
              <a:solidFill>
                <a:schemeClr val="bg1"/>
              </a:solidFill>
            </a:endParaRPr>
          </a:p>
        </p:txBody>
      </p:sp>
    </p:spTree>
    <p:extLst>
      <p:ext uri="{BB962C8B-B14F-4D97-AF65-F5344CB8AC3E}">
        <p14:creationId xmlns:p14="http://schemas.microsoft.com/office/powerpoint/2010/main" val="3984535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uva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5672" y="0"/>
            <a:ext cx="9820656" cy="6858000"/>
          </a:xfrm>
          <a:prstGeom prst="rect">
            <a:avLst/>
          </a:prstGeom>
        </p:spPr>
      </p:pic>
      <p:sp>
        <p:nvSpPr>
          <p:cNvPr id="4" name="Suorakulmio 3"/>
          <p:cNvSpPr/>
          <p:nvPr/>
        </p:nvSpPr>
        <p:spPr>
          <a:xfrm>
            <a:off x="4404597" y="1046257"/>
            <a:ext cx="3051669" cy="584775"/>
          </a:xfrm>
          <a:prstGeom prst="rect">
            <a:avLst/>
          </a:prstGeom>
        </p:spPr>
        <p:txBody>
          <a:bodyPr wrap="none">
            <a:spAutoFit/>
          </a:bodyPr>
          <a:lstStyle/>
          <a:p>
            <a:r>
              <a:rPr lang="fi-FI" sz="3200" b="1" dirty="0" smtClean="0">
                <a:solidFill>
                  <a:schemeClr val="bg1"/>
                </a:solidFill>
              </a:rPr>
              <a:t>Koskelan </a:t>
            </a:r>
            <a:r>
              <a:rPr lang="fi-FI" sz="3200" b="1" dirty="0">
                <a:solidFill>
                  <a:schemeClr val="bg1"/>
                </a:solidFill>
              </a:rPr>
              <a:t>yksikkö</a:t>
            </a:r>
          </a:p>
        </p:txBody>
      </p:sp>
    </p:spTree>
    <p:extLst>
      <p:ext uri="{BB962C8B-B14F-4D97-AF65-F5344CB8AC3E}">
        <p14:creationId xmlns:p14="http://schemas.microsoft.com/office/powerpoint/2010/main" val="12114784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uorakulmio 18"/>
          <p:cNvSpPr/>
          <p:nvPr/>
        </p:nvSpPr>
        <p:spPr>
          <a:xfrm>
            <a:off x="0" y="0"/>
            <a:ext cx="4121063" cy="6858000"/>
          </a:xfrm>
          <a:prstGeom prst="rect">
            <a:avLst/>
          </a:prstGeom>
          <a:solidFill>
            <a:srgbClr val="A315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 name="Sisällön paikkamerkki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5071733" y="0"/>
            <a:ext cx="6002579" cy="1335035"/>
          </a:xfrm>
        </p:spPr>
      </p:pic>
      <p:sp>
        <p:nvSpPr>
          <p:cNvPr id="6" name="Tekstiruutu 5"/>
          <p:cNvSpPr txBox="1"/>
          <p:nvPr/>
        </p:nvSpPr>
        <p:spPr>
          <a:xfrm>
            <a:off x="303114" y="103257"/>
            <a:ext cx="3193731" cy="707886"/>
          </a:xfrm>
          <a:prstGeom prst="rect">
            <a:avLst/>
          </a:prstGeom>
          <a:noFill/>
        </p:spPr>
        <p:txBody>
          <a:bodyPr wrap="square" rtlCol="0">
            <a:spAutoFit/>
          </a:bodyPr>
          <a:lstStyle/>
          <a:p>
            <a:r>
              <a:rPr lang="fi-FI" sz="2000" dirty="0">
                <a:solidFill>
                  <a:schemeClr val="bg1"/>
                </a:solidFill>
              </a:rPr>
              <a:t>Mänttä-Vilppulan yläkoulu ja Mäntän lukio</a:t>
            </a:r>
          </a:p>
        </p:txBody>
      </p:sp>
      <p:pic>
        <p:nvPicPr>
          <p:cNvPr id="21" name="Kuva 2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6094" y="5813892"/>
            <a:ext cx="642365" cy="642365"/>
          </a:xfrm>
          <a:prstGeom prst="rect">
            <a:avLst/>
          </a:prstGeom>
        </p:spPr>
      </p:pic>
      <p:sp>
        <p:nvSpPr>
          <p:cNvPr id="10"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i-FI" dirty="0"/>
          </a:p>
        </p:txBody>
      </p:sp>
      <p:sp>
        <p:nvSpPr>
          <p:cNvPr id="11" name="Rectangle 2"/>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i-FI" dirty="0"/>
          </a:p>
        </p:txBody>
      </p:sp>
      <p:sp>
        <p:nvSpPr>
          <p:cNvPr id="12" name="Rectangle 3"/>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i-FI" dirty="0"/>
          </a:p>
        </p:txBody>
      </p:sp>
      <p:sp>
        <p:nvSpPr>
          <p:cNvPr id="18" name="Rectangle 4"/>
          <p:cNvSpPr>
            <a:spLocks noChangeArrowheads="1"/>
          </p:cNvSpPr>
          <p:nvPr/>
        </p:nvSpPr>
        <p:spPr bwMode="auto">
          <a:xfrm>
            <a:off x="457200" y="457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i-FI" dirty="0"/>
          </a:p>
        </p:txBody>
      </p:sp>
      <p:pic>
        <p:nvPicPr>
          <p:cNvPr id="2" name="Kuva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54343" y="1913518"/>
            <a:ext cx="3141329" cy="1985850"/>
          </a:xfrm>
          <a:prstGeom prst="rect">
            <a:avLst/>
          </a:prstGeom>
        </p:spPr>
      </p:pic>
      <p:pic>
        <p:nvPicPr>
          <p:cNvPr id="3" name="Kuva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373207" y="4572830"/>
            <a:ext cx="3122465" cy="2180492"/>
          </a:xfrm>
          <a:prstGeom prst="rect">
            <a:avLst/>
          </a:prstGeom>
        </p:spPr>
      </p:pic>
      <p:sp>
        <p:nvSpPr>
          <p:cNvPr id="8" name="Tekstiruutu 7"/>
          <p:cNvSpPr txBox="1"/>
          <p:nvPr/>
        </p:nvSpPr>
        <p:spPr>
          <a:xfrm>
            <a:off x="8266419" y="1530689"/>
            <a:ext cx="3141329" cy="369332"/>
          </a:xfrm>
          <a:prstGeom prst="rect">
            <a:avLst/>
          </a:prstGeom>
          <a:noFill/>
        </p:spPr>
        <p:txBody>
          <a:bodyPr wrap="square" rtlCol="0">
            <a:spAutoFit/>
          </a:bodyPr>
          <a:lstStyle/>
          <a:p>
            <a:r>
              <a:rPr lang="fi-FI" dirty="0" smtClean="0"/>
              <a:t>Vilppulan yksikkö</a:t>
            </a:r>
            <a:endParaRPr lang="fi-FI" dirty="0"/>
          </a:p>
        </p:txBody>
      </p:sp>
      <p:sp>
        <p:nvSpPr>
          <p:cNvPr id="9" name="Tekstiruutu 8"/>
          <p:cNvSpPr txBox="1"/>
          <p:nvPr/>
        </p:nvSpPr>
        <p:spPr>
          <a:xfrm>
            <a:off x="8274157" y="4210036"/>
            <a:ext cx="3320563" cy="369332"/>
          </a:xfrm>
          <a:prstGeom prst="rect">
            <a:avLst/>
          </a:prstGeom>
          <a:noFill/>
        </p:spPr>
        <p:txBody>
          <a:bodyPr wrap="square" rtlCol="0">
            <a:spAutoFit/>
          </a:bodyPr>
          <a:lstStyle/>
          <a:p>
            <a:r>
              <a:rPr lang="fi-FI" dirty="0" smtClean="0"/>
              <a:t>Koskelan yksikkö ja Mäntän lukio</a:t>
            </a:r>
            <a:endParaRPr lang="fi-FI" dirty="0"/>
          </a:p>
        </p:txBody>
      </p:sp>
      <p:sp>
        <p:nvSpPr>
          <p:cNvPr id="14" name="Tekstiruutu 13"/>
          <p:cNvSpPr txBox="1"/>
          <p:nvPr/>
        </p:nvSpPr>
        <p:spPr>
          <a:xfrm>
            <a:off x="5022091" y="2046917"/>
            <a:ext cx="3050931" cy="1200329"/>
          </a:xfrm>
          <a:prstGeom prst="rect">
            <a:avLst/>
          </a:prstGeom>
          <a:noFill/>
        </p:spPr>
        <p:txBody>
          <a:bodyPr wrap="square" rtlCol="0">
            <a:spAutoFit/>
          </a:bodyPr>
          <a:lstStyle/>
          <a:p>
            <a:r>
              <a:rPr lang="fi-FI" b="1" dirty="0" smtClean="0"/>
              <a:t>Vilppulan yksikkö </a:t>
            </a:r>
          </a:p>
          <a:p>
            <a:endParaRPr lang="fi-FI" dirty="0"/>
          </a:p>
          <a:p>
            <a:pPr marL="285750" indent="-285750">
              <a:buFontTx/>
              <a:buChar char="-"/>
            </a:pPr>
            <a:r>
              <a:rPr lang="fi-FI" dirty="0" smtClean="0"/>
              <a:t>Rakennettu 1961</a:t>
            </a:r>
          </a:p>
          <a:p>
            <a:pPr marL="285750" indent="-285750">
              <a:buFontTx/>
              <a:buChar char="-"/>
            </a:pPr>
            <a:r>
              <a:rPr lang="fi-FI" dirty="0" smtClean="0"/>
              <a:t>Pinta-ala 2885 m</a:t>
            </a:r>
            <a:r>
              <a:rPr lang="fi-FI" dirty="0" smtClean="0">
                <a:latin typeface="Times New Roman" panose="02020603050405020304" pitchFamily="18" charset="0"/>
                <a:cs typeface="Times New Roman" panose="02020603050405020304" pitchFamily="18" charset="0"/>
              </a:rPr>
              <a:t>²</a:t>
            </a:r>
            <a:endParaRPr lang="fi-FI" dirty="0"/>
          </a:p>
        </p:txBody>
      </p:sp>
      <p:sp>
        <p:nvSpPr>
          <p:cNvPr id="15" name="Tekstiruutu 14"/>
          <p:cNvSpPr txBox="1"/>
          <p:nvPr/>
        </p:nvSpPr>
        <p:spPr>
          <a:xfrm>
            <a:off x="5071733" y="4370414"/>
            <a:ext cx="3194686" cy="2585323"/>
          </a:xfrm>
          <a:prstGeom prst="rect">
            <a:avLst/>
          </a:prstGeom>
          <a:noFill/>
        </p:spPr>
        <p:txBody>
          <a:bodyPr wrap="square" rtlCol="0">
            <a:spAutoFit/>
          </a:bodyPr>
          <a:lstStyle/>
          <a:p>
            <a:r>
              <a:rPr lang="fi-FI" b="1" dirty="0" smtClean="0"/>
              <a:t>Koskelan yksikkö</a:t>
            </a:r>
          </a:p>
          <a:p>
            <a:endParaRPr lang="fi-FI" dirty="0"/>
          </a:p>
          <a:p>
            <a:pPr marL="285750" indent="-285750">
              <a:buFontTx/>
              <a:buChar char="-"/>
            </a:pPr>
            <a:r>
              <a:rPr lang="fi-FI" dirty="0" smtClean="0"/>
              <a:t>Rakennettu 1957/1969</a:t>
            </a:r>
          </a:p>
          <a:p>
            <a:pPr marL="285750" indent="-285750">
              <a:buFontTx/>
              <a:buChar char="-"/>
            </a:pPr>
            <a:r>
              <a:rPr lang="fi-FI" dirty="0"/>
              <a:t>Pinta-ala </a:t>
            </a:r>
            <a:r>
              <a:rPr lang="fi-FI" dirty="0" smtClean="0"/>
              <a:t>3419m</a:t>
            </a:r>
            <a:r>
              <a:rPr lang="fi-FI" dirty="0" smtClean="0">
                <a:latin typeface="Times New Roman" panose="02020603050405020304" pitchFamily="18" charset="0"/>
                <a:cs typeface="Times New Roman" panose="02020603050405020304" pitchFamily="18" charset="0"/>
              </a:rPr>
              <a:t>²</a:t>
            </a:r>
          </a:p>
          <a:p>
            <a:pPr marL="285750" indent="-285750">
              <a:buFontTx/>
              <a:buChar char="-"/>
            </a:pPr>
            <a:endParaRPr lang="fi-FI" dirty="0">
              <a:latin typeface="Times New Roman" panose="02020603050405020304" pitchFamily="18" charset="0"/>
              <a:cs typeface="Times New Roman" panose="02020603050405020304" pitchFamily="18" charset="0"/>
            </a:endParaRPr>
          </a:p>
          <a:p>
            <a:r>
              <a:rPr lang="fi-FI" dirty="0" smtClean="0">
                <a:latin typeface="Times New Roman" panose="02020603050405020304" pitchFamily="18" charset="0"/>
                <a:cs typeface="Times New Roman" panose="02020603050405020304" pitchFamily="18" charset="0"/>
              </a:rPr>
              <a:t>Liikuntasali Mänttä (+ ruokala)</a:t>
            </a:r>
          </a:p>
          <a:p>
            <a:pPr marL="285750" indent="-285750">
              <a:buFontTx/>
              <a:buChar char="-"/>
            </a:pPr>
            <a:r>
              <a:rPr lang="fi-FI" dirty="0" smtClean="0">
                <a:latin typeface="Times New Roman" panose="02020603050405020304" pitchFamily="18" charset="0"/>
                <a:cs typeface="Times New Roman" panose="02020603050405020304" pitchFamily="18" charset="0"/>
              </a:rPr>
              <a:t>Rakennettu 1983</a:t>
            </a:r>
          </a:p>
          <a:p>
            <a:pPr marL="285750" indent="-285750">
              <a:buFontTx/>
              <a:buChar char="-"/>
            </a:pPr>
            <a:r>
              <a:rPr lang="fi-FI" dirty="0" smtClean="0">
                <a:latin typeface="Times New Roman" panose="02020603050405020304" pitchFamily="18" charset="0"/>
                <a:cs typeface="Times New Roman" panose="02020603050405020304" pitchFamily="18" charset="0"/>
              </a:rPr>
              <a:t>Pinta-ala 2143 m²</a:t>
            </a:r>
          </a:p>
          <a:p>
            <a:pPr marL="285750" indent="-285750">
              <a:buFontTx/>
              <a:buChar char="-"/>
            </a:pPr>
            <a:endParaRPr lang="fi-FI" dirty="0"/>
          </a:p>
        </p:txBody>
      </p:sp>
      <p:sp>
        <p:nvSpPr>
          <p:cNvPr id="16" name="Tekstiruutu 15"/>
          <p:cNvSpPr txBox="1"/>
          <p:nvPr/>
        </p:nvSpPr>
        <p:spPr>
          <a:xfrm>
            <a:off x="457200" y="1802026"/>
            <a:ext cx="3483198" cy="3046988"/>
          </a:xfrm>
          <a:prstGeom prst="rect">
            <a:avLst/>
          </a:prstGeom>
          <a:noFill/>
          <a:ln w="12700">
            <a:solidFill>
              <a:schemeClr val="bg1"/>
            </a:solidFill>
          </a:ln>
        </p:spPr>
        <p:txBody>
          <a:bodyPr wrap="square" rtlCol="0">
            <a:spAutoFit/>
          </a:bodyPr>
          <a:lstStyle/>
          <a:p>
            <a:r>
              <a:rPr lang="fi-FI" sz="1600" b="1" dirty="0" smtClean="0">
                <a:solidFill>
                  <a:schemeClr val="bg1"/>
                </a:solidFill>
              </a:rPr>
              <a:t>Tärkeää tietää!</a:t>
            </a:r>
          </a:p>
          <a:p>
            <a:endParaRPr lang="fi-FI" sz="1600" dirty="0">
              <a:solidFill>
                <a:schemeClr val="bg1"/>
              </a:solidFill>
            </a:endParaRPr>
          </a:p>
          <a:p>
            <a:r>
              <a:rPr lang="fi-FI" sz="1600" dirty="0" smtClean="0">
                <a:solidFill>
                  <a:schemeClr val="bg1"/>
                </a:solidFill>
              </a:rPr>
              <a:t>Mänttä-Vilppulassa </a:t>
            </a:r>
            <a:r>
              <a:rPr lang="fi-FI" sz="1600" dirty="0">
                <a:solidFill>
                  <a:schemeClr val="bg1"/>
                </a:solidFill>
              </a:rPr>
              <a:t>yläkoulun opetus järjestetään päivittäin kahdeksassa eri tilassa. </a:t>
            </a:r>
            <a:endParaRPr lang="fi-FI" sz="1600" dirty="0" smtClean="0">
              <a:solidFill>
                <a:schemeClr val="bg1"/>
              </a:solidFill>
            </a:endParaRPr>
          </a:p>
          <a:p>
            <a:endParaRPr lang="fi-FI" sz="1600" dirty="0">
              <a:solidFill>
                <a:schemeClr val="bg1"/>
              </a:solidFill>
            </a:endParaRPr>
          </a:p>
          <a:p>
            <a:r>
              <a:rPr lang="fi-FI" sz="1600" dirty="0" smtClean="0">
                <a:solidFill>
                  <a:schemeClr val="bg1"/>
                </a:solidFill>
              </a:rPr>
              <a:t>Yläkoulun </a:t>
            </a:r>
            <a:r>
              <a:rPr lang="fi-FI" sz="1600" dirty="0">
                <a:solidFill>
                  <a:schemeClr val="bg1"/>
                </a:solidFill>
              </a:rPr>
              <a:t>ja lukion käytössä olevien </a:t>
            </a:r>
            <a:r>
              <a:rPr lang="fi-FI" sz="1600" dirty="0" smtClean="0">
                <a:solidFill>
                  <a:schemeClr val="bg1"/>
                </a:solidFill>
              </a:rPr>
              <a:t>tilojen </a:t>
            </a:r>
            <a:r>
              <a:rPr lang="fi-FI" sz="1600" dirty="0">
                <a:solidFill>
                  <a:schemeClr val="bg1"/>
                </a:solidFill>
              </a:rPr>
              <a:t>kustannukset ovat vuositasolla noin 585 000 € </a:t>
            </a:r>
            <a:endParaRPr lang="fi-FI" sz="1600" dirty="0" smtClean="0">
              <a:solidFill>
                <a:schemeClr val="bg1"/>
              </a:solidFill>
            </a:endParaRPr>
          </a:p>
          <a:p>
            <a:endParaRPr lang="fi-FI" sz="1600" dirty="0">
              <a:solidFill>
                <a:schemeClr val="bg1"/>
              </a:solidFill>
            </a:endParaRPr>
          </a:p>
          <a:p>
            <a:r>
              <a:rPr lang="fi-FI" sz="1600" dirty="0">
                <a:solidFill>
                  <a:schemeClr val="bg1"/>
                </a:solidFill>
              </a:rPr>
              <a:t>Yläkoulun ja lukion käytössä on tällä hetkellä 9145 </a:t>
            </a:r>
            <a:r>
              <a:rPr lang="fi-FI" sz="1600" dirty="0" smtClean="0">
                <a:solidFill>
                  <a:schemeClr val="bg1"/>
                </a:solidFill>
              </a:rPr>
              <a:t>m</a:t>
            </a:r>
            <a:r>
              <a:rPr lang="fi-FI" sz="1600" dirty="0" smtClean="0">
                <a:solidFill>
                  <a:schemeClr val="bg1"/>
                </a:solidFill>
                <a:latin typeface="Times New Roman" panose="02020603050405020304" pitchFamily="18" charset="0"/>
                <a:cs typeface="Times New Roman" panose="02020603050405020304" pitchFamily="18" charset="0"/>
              </a:rPr>
              <a:t>²</a:t>
            </a:r>
            <a:r>
              <a:rPr lang="fi-FI" sz="1600" dirty="0" smtClean="0">
                <a:solidFill>
                  <a:schemeClr val="bg1"/>
                </a:solidFill>
              </a:rPr>
              <a:t> opetustilaa</a:t>
            </a:r>
            <a:endParaRPr lang="fi-FI" sz="1600" dirty="0">
              <a:solidFill>
                <a:schemeClr val="bg1"/>
              </a:solidFill>
            </a:endParaRPr>
          </a:p>
        </p:txBody>
      </p:sp>
    </p:spTree>
    <p:extLst>
      <p:ext uri="{BB962C8B-B14F-4D97-AF65-F5344CB8AC3E}">
        <p14:creationId xmlns:p14="http://schemas.microsoft.com/office/powerpoint/2010/main" val="32489583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uorakulmio 18"/>
          <p:cNvSpPr/>
          <p:nvPr/>
        </p:nvSpPr>
        <p:spPr>
          <a:xfrm>
            <a:off x="0" y="0"/>
            <a:ext cx="4121063" cy="6858000"/>
          </a:xfrm>
          <a:prstGeom prst="rect">
            <a:avLst/>
          </a:prstGeom>
          <a:solidFill>
            <a:srgbClr val="A315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 name="Sisällön paikkamerkki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071733" y="0"/>
            <a:ext cx="6002579" cy="1335035"/>
          </a:xfrm>
        </p:spPr>
      </p:pic>
      <p:sp>
        <p:nvSpPr>
          <p:cNvPr id="6" name="Tekstiruutu 5"/>
          <p:cNvSpPr txBox="1"/>
          <p:nvPr/>
        </p:nvSpPr>
        <p:spPr>
          <a:xfrm>
            <a:off x="463665" y="227555"/>
            <a:ext cx="3193731" cy="224676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2000" b="1" i="0" u="none" strike="noStrike" kern="1200" cap="none" spc="0" normalizeH="0" baseline="0" noProof="0" dirty="0">
                <a:ln>
                  <a:noFill/>
                </a:ln>
                <a:solidFill>
                  <a:srgbClr val="FFFFFF"/>
                </a:solidFill>
                <a:effectLst/>
                <a:uLnTx/>
                <a:uFillTx/>
                <a:latin typeface="Calibri" panose="020F0502020204030204"/>
                <a:ea typeface="+mn-ea"/>
                <a:cs typeface="+mn-cs"/>
              </a:rPr>
              <a:t>Yläkoulujen ja lukion opiskelijamäärän kehitys</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2000" b="1" dirty="0">
              <a:solidFill>
                <a:srgbClr val="FFFFFF"/>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2000" b="1" dirty="0">
              <a:solidFill>
                <a:srgbClr val="FFFFFF"/>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2000" b="1" dirty="0">
              <a:solidFill>
                <a:srgbClr val="FFFFFF"/>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2000" b="1" i="0" u="none" strike="noStrike" kern="1200" cap="none" spc="0" normalizeH="0" baseline="0" noProof="0" dirty="0">
              <a:ln>
                <a:noFill/>
              </a:ln>
              <a:solidFill>
                <a:srgbClr val="FFFFFF"/>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20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21" name="Kuva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6094" y="5813892"/>
            <a:ext cx="642365" cy="642365"/>
          </a:xfrm>
          <a:prstGeom prst="rect">
            <a:avLst/>
          </a:prstGeom>
        </p:spPr>
      </p:pic>
      <p:sp>
        <p:nvSpPr>
          <p:cNvPr id="10"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i-FI" dirty="0"/>
          </a:p>
        </p:txBody>
      </p:sp>
      <p:sp>
        <p:nvSpPr>
          <p:cNvPr id="11" name="Rectangle 2"/>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i-FI" dirty="0"/>
          </a:p>
        </p:txBody>
      </p:sp>
      <p:sp>
        <p:nvSpPr>
          <p:cNvPr id="12" name="Rectangle 3"/>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i-FI" dirty="0"/>
          </a:p>
        </p:txBody>
      </p:sp>
      <p:sp>
        <p:nvSpPr>
          <p:cNvPr id="18" name="Rectangle 4"/>
          <p:cNvSpPr>
            <a:spLocks noChangeArrowheads="1"/>
          </p:cNvSpPr>
          <p:nvPr/>
        </p:nvSpPr>
        <p:spPr bwMode="auto">
          <a:xfrm>
            <a:off x="457200" y="457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i-FI" dirty="0"/>
          </a:p>
        </p:txBody>
      </p:sp>
      <p:graphicFrame>
        <p:nvGraphicFramePr>
          <p:cNvPr id="13" name="Kaavio 12"/>
          <p:cNvGraphicFramePr>
            <a:graphicFrameLocks/>
          </p:cNvGraphicFramePr>
          <p:nvPr>
            <p:extLst>
              <p:ext uri="{D42A27DB-BD31-4B8C-83A1-F6EECF244321}">
                <p14:modId xmlns:p14="http://schemas.microsoft.com/office/powerpoint/2010/main" val="4042042962"/>
              </p:ext>
            </p:extLst>
          </p:nvPr>
        </p:nvGraphicFramePr>
        <p:xfrm>
          <a:off x="4279928" y="1266092"/>
          <a:ext cx="7774325" cy="428185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2967273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uorakulmio 18"/>
          <p:cNvSpPr/>
          <p:nvPr/>
        </p:nvSpPr>
        <p:spPr>
          <a:xfrm>
            <a:off x="0" y="0"/>
            <a:ext cx="4121063" cy="6858000"/>
          </a:xfrm>
          <a:prstGeom prst="rect">
            <a:avLst/>
          </a:prstGeom>
          <a:solidFill>
            <a:srgbClr val="A315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 name="Sisällön paikkamerkki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071733" y="0"/>
            <a:ext cx="6002579" cy="1335035"/>
          </a:xfrm>
        </p:spPr>
      </p:pic>
      <p:sp>
        <p:nvSpPr>
          <p:cNvPr id="6" name="Tekstiruutu 5"/>
          <p:cNvSpPr txBox="1"/>
          <p:nvPr/>
        </p:nvSpPr>
        <p:spPr>
          <a:xfrm>
            <a:off x="463665" y="227555"/>
            <a:ext cx="3193731" cy="255454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2000" b="1" i="0" u="none" strike="noStrike" kern="1200" cap="none" spc="0" normalizeH="0" baseline="0" noProof="0" dirty="0">
                <a:ln>
                  <a:noFill/>
                </a:ln>
                <a:solidFill>
                  <a:srgbClr val="FFFFFF"/>
                </a:solidFill>
                <a:effectLst/>
                <a:uLnTx/>
                <a:uFillTx/>
                <a:latin typeface="Calibri" panose="020F0502020204030204"/>
                <a:ea typeface="+mn-ea"/>
                <a:cs typeface="+mn-cs"/>
              </a:rPr>
              <a:t>Yläkoulujen ja lukion opiskelijamääräennuste</a:t>
            </a:r>
            <a:r>
              <a:rPr kumimoji="0" lang="fi-FI" sz="2000" b="1" i="0" u="none" strike="noStrike" kern="1200" cap="none" spc="0" normalizeH="0" noProof="0" dirty="0">
                <a:ln>
                  <a:noFill/>
                </a:ln>
                <a:solidFill>
                  <a:srgbClr val="FFFFFF"/>
                </a:solidFill>
                <a:effectLst/>
                <a:uLnTx/>
                <a:uFillTx/>
                <a:latin typeface="Calibri" panose="020F0502020204030204"/>
                <a:ea typeface="+mn-ea"/>
                <a:cs typeface="+mn-cs"/>
              </a:rPr>
              <a:t> vuosille 2025-2034</a:t>
            </a:r>
            <a:endParaRPr kumimoji="0" lang="fi-FI" sz="2000" b="1" i="0" u="none" strike="noStrike" kern="1200" cap="none" spc="0" normalizeH="0" baseline="0" noProof="0" dirty="0">
              <a:ln>
                <a:noFill/>
              </a:ln>
              <a:solidFill>
                <a:srgbClr val="FFFFFF"/>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2000" b="1" dirty="0">
              <a:solidFill>
                <a:srgbClr val="FFFFFF"/>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2000" b="1" dirty="0">
              <a:solidFill>
                <a:srgbClr val="FFFFFF"/>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2000" b="1" dirty="0">
              <a:solidFill>
                <a:srgbClr val="FFFFFF"/>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2000" b="1" i="0" u="none" strike="noStrike" kern="1200" cap="none" spc="0" normalizeH="0" baseline="0" noProof="0" dirty="0">
              <a:ln>
                <a:noFill/>
              </a:ln>
              <a:solidFill>
                <a:srgbClr val="FFFFFF"/>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20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21" name="Kuva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6094" y="5813892"/>
            <a:ext cx="642365" cy="642365"/>
          </a:xfrm>
          <a:prstGeom prst="rect">
            <a:avLst/>
          </a:prstGeom>
        </p:spPr>
      </p:pic>
      <p:sp>
        <p:nvSpPr>
          <p:cNvPr id="10"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i-FI" dirty="0"/>
          </a:p>
        </p:txBody>
      </p:sp>
      <p:sp>
        <p:nvSpPr>
          <p:cNvPr id="11" name="Rectangle 2"/>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i-FI" dirty="0"/>
          </a:p>
        </p:txBody>
      </p:sp>
      <p:sp>
        <p:nvSpPr>
          <p:cNvPr id="12" name="Rectangle 3"/>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i-FI" dirty="0"/>
          </a:p>
        </p:txBody>
      </p:sp>
      <p:sp>
        <p:nvSpPr>
          <p:cNvPr id="18" name="Rectangle 4"/>
          <p:cNvSpPr>
            <a:spLocks noChangeArrowheads="1"/>
          </p:cNvSpPr>
          <p:nvPr/>
        </p:nvSpPr>
        <p:spPr bwMode="auto">
          <a:xfrm>
            <a:off x="457200" y="457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i-FI" dirty="0"/>
          </a:p>
        </p:txBody>
      </p:sp>
      <p:graphicFrame>
        <p:nvGraphicFramePr>
          <p:cNvPr id="15" name="Kaavio 14"/>
          <p:cNvGraphicFramePr>
            <a:graphicFrameLocks/>
          </p:cNvGraphicFramePr>
          <p:nvPr>
            <p:extLst>
              <p:ext uri="{D42A27DB-BD31-4B8C-83A1-F6EECF244321}">
                <p14:modId xmlns:p14="http://schemas.microsoft.com/office/powerpoint/2010/main" val="3631156928"/>
              </p:ext>
            </p:extLst>
          </p:nvPr>
        </p:nvGraphicFramePr>
        <p:xfrm>
          <a:off x="4584727" y="3149029"/>
          <a:ext cx="6405658" cy="361225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 name="Taulukko 4"/>
          <p:cNvGraphicFramePr>
            <a:graphicFrameLocks noGrp="1"/>
          </p:cNvGraphicFramePr>
          <p:nvPr>
            <p:extLst>
              <p:ext uri="{D42A27DB-BD31-4B8C-83A1-F6EECF244321}">
                <p14:modId xmlns:p14="http://schemas.microsoft.com/office/powerpoint/2010/main" val="3300755933"/>
              </p:ext>
            </p:extLst>
          </p:nvPr>
        </p:nvGraphicFramePr>
        <p:xfrm>
          <a:off x="4584727" y="1376612"/>
          <a:ext cx="7454896" cy="1484366"/>
        </p:xfrm>
        <a:graphic>
          <a:graphicData uri="http://schemas.openxmlformats.org/drawingml/2006/table">
            <a:tbl>
              <a:tblPr/>
              <a:tblGrid>
                <a:gridCol w="1970836">
                  <a:extLst>
                    <a:ext uri="{9D8B030D-6E8A-4147-A177-3AD203B41FA5}">
                      <a16:colId xmlns:a16="http://schemas.microsoft.com/office/drawing/2014/main" val="3717534102"/>
                    </a:ext>
                  </a:extLst>
                </a:gridCol>
                <a:gridCol w="609340">
                  <a:extLst>
                    <a:ext uri="{9D8B030D-6E8A-4147-A177-3AD203B41FA5}">
                      <a16:colId xmlns:a16="http://schemas.microsoft.com/office/drawing/2014/main" val="1365255378"/>
                    </a:ext>
                  </a:extLst>
                </a:gridCol>
                <a:gridCol w="609340">
                  <a:extLst>
                    <a:ext uri="{9D8B030D-6E8A-4147-A177-3AD203B41FA5}">
                      <a16:colId xmlns:a16="http://schemas.microsoft.com/office/drawing/2014/main" val="3258840721"/>
                    </a:ext>
                  </a:extLst>
                </a:gridCol>
                <a:gridCol w="609340">
                  <a:extLst>
                    <a:ext uri="{9D8B030D-6E8A-4147-A177-3AD203B41FA5}">
                      <a16:colId xmlns:a16="http://schemas.microsoft.com/office/drawing/2014/main" val="2333787143"/>
                    </a:ext>
                  </a:extLst>
                </a:gridCol>
                <a:gridCol w="609340">
                  <a:extLst>
                    <a:ext uri="{9D8B030D-6E8A-4147-A177-3AD203B41FA5}">
                      <a16:colId xmlns:a16="http://schemas.microsoft.com/office/drawing/2014/main" val="669444942"/>
                    </a:ext>
                  </a:extLst>
                </a:gridCol>
                <a:gridCol w="609340">
                  <a:extLst>
                    <a:ext uri="{9D8B030D-6E8A-4147-A177-3AD203B41FA5}">
                      <a16:colId xmlns:a16="http://schemas.microsoft.com/office/drawing/2014/main" val="2816952384"/>
                    </a:ext>
                  </a:extLst>
                </a:gridCol>
                <a:gridCol w="609340">
                  <a:extLst>
                    <a:ext uri="{9D8B030D-6E8A-4147-A177-3AD203B41FA5}">
                      <a16:colId xmlns:a16="http://schemas.microsoft.com/office/drawing/2014/main" val="1401207203"/>
                    </a:ext>
                  </a:extLst>
                </a:gridCol>
                <a:gridCol w="609340">
                  <a:extLst>
                    <a:ext uri="{9D8B030D-6E8A-4147-A177-3AD203B41FA5}">
                      <a16:colId xmlns:a16="http://schemas.microsoft.com/office/drawing/2014/main" val="528737161"/>
                    </a:ext>
                  </a:extLst>
                </a:gridCol>
                <a:gridCol w="609340">
                  <a:extLst>
                    <a:ext uri="{9D8B030D-6E8A-4147-A177-3AD203B41FA5}">
                      <a16:colId xmlns:a16="http://schemas.microsoft.com/office/drawing/2014/main" val="2918560538"/>
                    </a:ext>
                  </a:extLst>
                </a:gridCol>
                <a:gridCol w="609340">
                  <a:extLst>
                    <a:ext uri="{9D8B030D-6E8A-4147-A177-3AD203B41FA5}">
                      <a16:colId xmlns:a16="http://schemas.microsoft.com/office/drawing/2014/main" val="2468809664"/>
                    </a:ext>
                  </a:extLst>
                </a:gridCol>
              </a:tblGrid>
              <a:tr h="183255">
                <a:tc>
                  <a:txBody>
                    <a:bodyPr/>
                    <a:lstStyle/>
                    <a:p>
                      <a:pPr algn="l" fontAlgn="b"/>
                      <a:endParaRPr lang="fi-FI"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fi-FI" sz="1100" b="1" i="0" u="none" strike="noStrike">
                          <a:solidFill>
                            <a:srgbClr val="000000"/>
                          </a:solidFill>
                          <a:effectLst/>
                          <a:latin typeface="Calibri" panose="020F0502020204030204" pitchFamily="34" charset="0"/>
                        </a:rPr>
                        <a:t>25-26</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fi-FI" sz="1100" b="1" i="0" u="none" strike="noStrike">
                          <a:solidFill>
                            <a:srgbClr val="000000"/>
                          </a:solidFill>
                          <a:effectLst/>
                          <a:latin typeface="Calibri" panose="020F0502020204030204" pitchFamily="34" charset="0"/>
                        </a:rPr>
                        <a:t>26-27</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fi-FI" sz="1100" b="1" i="0" u="none" strike="noStrike">
                          <a:solidFill>
                            <a:srgbClr val="000000"/>
                          </a:solidFill>
                          <a:effectLst/>
                          <a:latin typeface="Calibri" panose="020F0502020204030204" pitchFamily="34" charset="0"/>
                        </a:rPr>
                        <a:t>27-28</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fi-FI" sz="1100" b="1" i="0" u="none" strike="noStrike">
                          <a:solidFill>
                            <a:srgbClr val="000000"/>
                          </a:solidFill>
                          <a:effectLst/>
                          <a:latin typeface="Calibri" panose="020F0502020204030204" pitchFamily="34" charset="0"/>
                        </a:rPr>
                        <a:t>28-29</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fi-FI" sz="1100" b="1" i="0" u="none" strike="noStrike">
                          <a:solidFill>
                            <a:srgbClr val="000000"/>
                          </a:solidFill>
                          <a:effectLst/>
                          <a:latin typeface="Calibri" panose="020F0502020204030204" pitchFamily="34" charset="0"/>
                        </a:rPr>
                        <a:t>29-30</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fi-FI" sz="1100" b="1" i="0" u="none" strike="noStrike">
                          <a:solidFill>
                            <a:srgbClr val="000000"/>
                          </a:solidFill>
                          <a:effectLst/>
                          <a:latin typeface="Calibri" panose="020F0502020204030204" pitchFamily="34" charset="0"/>
                        </a:rPr>
                        <a:t>30-31</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fi-FI" sz="1100" b="1" i="0" u="none" strike="noStrike">
                          <a:solidFill>
                            <a:srgbClr val="000000"/>
                          </a:solidFill>
                          <a:effectLst/>
                          <a:latin typeface="Calibri" panose="020F0502020204030204" pitchFamily="34" charset="0"/>
                        </a:rPr>
                        <a:t>31-32</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fi-FI" sz="1100" b="1" i="0" u="none" strike="noStrike">
                          <a:solidFill>
                            <a:srgbClr val="000000"/>
                          </a:solidFill>
                          <a:effectLst/>
                          <a:latin typeface="Calibri" panose="020F0502020204030204" pitchFamily="34" charset="0"/>
                        </a:rPr>
                        <a:t>32-33</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fi-FI" sz="1100" b="1" i="0" u="none" strike="noStrike">
                          <a:solidFill>
                            <a:srgbClr val="000000"/>
                          </a:solidFill>
                          <a:effectLst/>
                          <a:latin typeface="Calibri" panose="020F0502020204030204" pitchFamily="34" charset="0"/>
                        </a:rPr>
                        <a:t>33-34</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70049543"/>
                  </a:ext>
                </a:extLst>
              </a:tr>
              <a:tr h="183255">
                <a:tc>
                  <a:txBody>
                    <a:bodyPr/>
                    <a:lstStyle/>
                    <a:p>
                      <a:pPr algn="l" fontAlgn="b"/>
                      <a:r>
                        <a:rPr lang="fi-FI" sz="1100" b="0" i="0" u="none" strike="noStrike" dirty="0">
                          <a:solidFill>
                            <a:srgbClr val="000000"/>
                          </a:solidFill>
                          <a:effectLst/>
                          <a:latin typeface="Calibri" panose="020F0502020204030204" pitchFamily="34" charset="0"/>
                        </a:rPr>
                        <a:t>Vilppulan yhteiskoulu</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fi-FI" sz="1100" b="0" i="0" u="none" strike="noStrike">
                          <a:solidFill>
                            <a:srgbClr val="000000"/>
                          </a:solidFill>
                          <a:effectLst/>
                          <a:latin typeface="Calibri" panose="020F0502020204030204" pitchFamily="34" charset="0"/>
                        </a:rPr>
                        <a:t>116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fi-FI" sz="1100" b="0" i="0" u="none" strike="noStrike">
                          <a:solidFill>
                            <a:srgbClr val="000000"/>
                          </a:solidFill>
                          <a:effectLst/>
                          <a:latin typeface="Calibri" panose="020F0502020204030204" pitchFamily="34" charset="0"/>
                        </a:rPr>
                        <a:t>117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fi-FI" sz="1100" b="0" i="0" u="none" strike="noStrike">
                          <a:solidFill>
                            <a:srgbClr val="000000"/>
                          </a:solidFill>
                          <a:effectLst/>
                          <a:latin typeface="Calibri" panose="020F0502020204030204" pitchFamily="34" charset="0"/>
                        </a:rPr>
                        <a:t>104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fi-FI" sz="1100" b="0" i="0" u="none" strike="noStrike">
                          <a:solidFill>
                            <a:srgbClr val="000000"/>
                          </a:solidFill>
                          <a:effectLst/>
                          <a:latin typeface="Calibri" panose="020F0502020204030204" pitchFamily="34" charset="0"/>
                        </a:rPr>
                        <a:t>92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fi-FI" sz="1100" b="0" i="0" u="none" strike="noStrike">
                          <a:solidFill>
                            <a:srgbClr val="000000"/>
                          </a:solidFill>
                          <a:effectLst/>
                          <a:latin typeface="Calibri" panose="020F0502020204030204" pitchFamily="34" charset="0"/>
                        </a:rPr>
                        <a:t>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fi-FI" sz="1100" b="0" i="0" u="none" strike="noStrike">
                          <a:solidFill>
                            <a:srgbClr val="000000"/>
                          </a:solidFill>
                          <a:effectLst/>
                          <a:latin typeface="Calibri" panose="020F0502020204030204" pitchFamily="34" charset="0"/>
                        </a:rPr>
                        <a:t>81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fi-FI" sz="1100" b="0" i="0" u="none" strike="noStrike">
                          <a:solidFill>
                            <a:srgbClr val="000000"/>
                          </a:solidFill>
                          <a:effectLst/>
                          <a:latin typeface="Calibri" panose="020F0502020204030204" pitchFamily="34" charset="0"/>
                        </a:rPr>
                        <a:t>84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fi-FI" sz="1100" b="0" i="0" u="none" strike="noStrike">
                          <a:solidFill>
                            <a:srgbClr val="000000"/>
                          </a:solidFill>
                          <a:effectLst/>
                          <a:latin typeface="Calibri" panose="020F0502020204030204" pitchFamily="34" charset="0"/>
                        </a:rPr>
                        <a:t>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fi-FI" sz="1100" b="0" i="0" u="none" strike="noStrike">
                          <a:solidFill>
                            <a:srgbClr val="000000"/>
                          </a:solidFill>
                          <a:effectLst/>
                          <a:latin typeface="Calibri" panose="020F0502020204030204" pitchFamily="34" charset="0"/>
                        </a:rPr>
                        <a:t>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996194147"/>
                  </a:ext>
                </a:extLst>
              </a:tr>
              <a:tr h="183255">
                <a:tc>
                  <a:txBody>
                    <a:bodyPr/>
                    <a:lstStyle/>
                    <a:p>
                      <a:pPr algn="l" fontAlgn="b"/>
                      <a:r>
                        <a:rPr lang="fi-FI" sz="1100" b="0" i="0" u="none" strike="noStrike">
                          <a:solidFill>
                            <a:srgbClr val="000000"/>
                          </a:solidFill>
                          <a:effectLst/>
                          <a:latin typeface="Calibri" panose="020F0502020204030204" pitchFamily="34" charset="0"/>
                        </a:rPr>
                        <a:t>Koskelan yläkoulu</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i-FI" sz="1100" b="0" i="0" u="none" strike="noStrike">
                          <a:solidFill>
                            <a:srgbClr val="000000"/>
                          </a:solidFill>
                          <a:effectLst/>
                          <a:latin typeface="Calibri" panose="020F0502020204030204" pitchFamily="34" charset="0"/>
                        </a:rPr>
                        <a:t>144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i-FI" sz="1100" b="0" i="0" u="none" strike="noStrike">
                          <a:solidFill>
                            <a:srgbClr val="000000"/>
                          </a:solidFill>
                          <a:effectLst/>
                          <a:latin typeface="Calibri" panose="020F0502020204030204" pitchFamily="34" charset="0"/>
                        </a:rPr>
                        <a:t>138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i-FI" sz="1100" b="0" i="0" u="none" strike="noStrike">
                          <a:solidFill>
                            <a:srgbClr val="000000"/>
                          </a:solidFill>
                          <a:effectLst/>
                          <a:latin typeface="Calibri" panose="020F0502020204030204" pitchFamily="34" charset="0"/>
                        </a:rPr>
                        <a:t>142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i-FI" sz="1100" b="0" i="0" u="none" strike="noStrike">
                          <a:solidFill>
                            <a:srgbClr val="000000"/>
                          </a:solidFill>
                          <a:effectLst/>
                          <a:latin typeface="Calibri" panose="020F0502020204030204" pitchFamily="34" charset="0"/>
                        </a:rPr>
                        <a:t>139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i-FI" sz="1100" b="0" i="0" u="none" strike="noStrike">
                          <a:solidFill>
                            <a:srgbClr val="000000"/>
                          </a:solidFill>
                          <a:effectLst/>
                          <a:latin typeface="Calibri" panose="020F0502020204030204" pitchFamily="34" charset="0"/>
                        </a:rPr>
                        <a:t>122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i-FI" sz="1100" b="0" i="0" u="none" strike="noStrike">
                          <a:solidFill>
                            <a:srgbClr val="000000"/>
                          </a:solidFill>
                          <a:effectLst/>
                          <a:latin typeface="Calibri" panose="020F0502020204030204" pitchFamily="34" charset="0"/>
                        </a:rPr>
                        <a:t>111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i-FI" sz="1100" b="0" i="0" u="none" strike="noStrike">
                          <a:solidFill>
                            <a:srgbClr val="000000"/>
                          </a:solidFill>
                          <a:effectLst/>
                          <a:latin typeface="Calibri" panose="020F0502020204030204" pitchFamily="34" charset="0"/>
                        </a:rPr>
                        <a:t>106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i-FI" sz="1100" b="0" i="0" u="none" strike="noStrike">
                          <a:solidFill>
                            <a:srgbClr val="000000"/>
                          </a:solidFill>
                          <a:effectLst/>
                          <a:latin typeface="Calibri" panose="020F0502020204030204" pitchFamily="34" charset="0"/>
                        </a:rPr>
                        <a:t>96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i-FI" sz="1100" b="0" i="0" u="none" strike="noStrike">
                          <a:solidFill>
                            <a:srgbClr val="000000"/>
                          </a:solidFill>
                          <a:effectLst/>
                          <a:latin typeface="Calibri" panose="020F0502020204030204" pitchFamily="34" charset="0"/>
                        </a:rPr>
                        <a:t>102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18903714"/>
                  </a:ext>
                </a:extLst>
              </a:tr>
              <a:tr h="192418">
                <a:tc>
                  <a:txBody>
                    <a:bodyPr/>
                    <a:lstStyle/>
                    <a:p>
                      <a:pPr algn="l" fontAlgn="b"/>
                      <a:r>
                        <a:rPr lang="fi-FI" sz="1100" b="0" i="0" u="none" strike="noStrike">
                          <a:solidFill>
                            <a:srgbClr val="000000"/>
                          </a:solidFill>
                          <a:effectLst/>
                          <a:latin typeface="Calibri" panose="020F0502020204030204" pitchFamily="34" charset="0"/>
                        </a:rPr>
                        <a:t>Mäntän lukio (+FF)</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fontAlgn="b"/>
                      <a:r>
                        <a:rPr lang="fi-FI" sz="1100" b="0" i="0" u="none" strike="noStrike">
                          <a:solidFill>
                            <a:srgbClr val="000000"/>
                          </a:solidFill>
                          <a:effectLst/>
                          <a:latin typeface="Calibri" panose="020F0502020204030204" pitchFamily="34" charset="0"/>
                        </a:rPr>
                        <a:t>150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fontAlgn="b"/>
                      <a:r>
                        <a:rPr lang="fi-FI" sz="1100" b="0" i="0" u="none" strike="noStrike">
                          <a:solidFill>
                            <a:srgbClr val="000000"/>
                          </a:solidFill>
                          <a:effectLst/>
                          <a:latin typeface="Calibri" panose="020F0502020204030204" pitchFamily="34" charset="0"/>
                        </a:rPr>
                        <a:t>133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fontAlgn="b"/>
                      <a:r>
                        <a:rPr lang="fi-FI" sz="1100" b="0" i="0" u="none" strike="noStrike">
                          <a:solidFill>
                            <a:srgbClr val="000000"/>
                          </a:solidFill>
                          <a:effectLst/>
                          <a:latin typeface="Calibri" panose="020F0502020204030204" pitchFamily="34" charset="0"/>
                        </a:rPr>
                        <a:t>130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fontAlgn="b"/>
                      <a:r>
                        <a:rPr lang="fi-FI" sz="1100" b="0" i="0" u="none" strike="noStrike">
                          <a:solidFill>
                            <a:srgbClr val="000000"/>
                          </a:solidFill>
                          <a:effectLst/>
                          <a:latin typeface="Calibri" panose="020F0502020204030204" pitchFamily="34" charset="0"/>
                        </a:rPr>
                        <a:t>130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fontAlgn="b"/>
                      <a:r>
                        <a:rPr lang="fi-FI" sz="1100" b="0" i="0" u="none" strike="noStrike">
                          <a:solidFill>
                            <a:srgbClr val="000000"/>
                          </a:solidFill>
                          <a:effectLst/>
                          <a:latin typeface="Calibri" panose="020F0502020204030204" pitchFamily="34" charset="0"/>
                        </a:rPr>
                        <a:t>130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fontAlgn="b"/>
                      <a:r>
                        <a:rPr lang="fi-FI" sz="1100" b="0" i="0" u="none" strike="noStrike">
                          <a:solidFill>
                            <a:srgbClr val="000000"/>
                          </a:solidFill>
                          <a:effectLst/>
                          <a:latin typeface="Calibri" panose="020F0502020204030204" pitchFamily="34" charset="0"/>
                        </a:rPr>
                        <a:t>130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fontAlgn="b"/>
                      <a:r>
                        <a:rPr lang="fi-FI" sz="1100" b="0" i="0" u="none" strike="noStrike">
                          <a:solidFill>
                            <a:srgbClr val="000000"/>
                          </a:solidFill>
                          <a:effectLst/>
                          <a:latin typeface="Calibri" panose="020F0502020204030204" pitchFamily="34" charset="0"/>
                        </a:rPr>
                        <a:t>115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fontAlgn="b"/>
                      <a:r>
                        <a:rPr lang="fi-FI" sz="1100" b="0" i="0" u="none" strike="noStrike">
                          <a:solidFill>
                            <a:srgbClr val="000000"/>
                          </a:solidFill>
                          <a:effectLst/>
                          <a:latin typeface="Calibri" panose="020F0502020204030204" pitchFamily="34" charset="0"/>
                        </a:rPr>
                        <a:t>111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fontAlgn="b"/>
                      <a:r>
                        <a:rPr lang="fi-FI" sz="1100" b="0" i="0" u="none" strike="noStrike">
                          <a:solidFill>
                            <a:srgbClr val="000000"/>
                          </a:solidFill>
                          <a:effectLst/>
                          <a:latin typeface="Calibri" panose="020F0502020204030204" pitchFamily="34" charset="0"/>
                        </a:rPr>
                        <a:t>105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385502175"/>
                  </a:ext>
                </a:extLst>
              </a:tr>
              <a:tr h="183255">
                <a:tc>
                  <a:txBody>
                    <a:bodyPr/>
                    <a:lstStyle/>
                    <a:p>
                      <a:pPr algn="l" fontAlgn="b"/>
                      <a:r>
                        <a:rPr lang="fi-FI" sz="1100" b="1" i="0" u="none" strike="noStrike">
                          <a:solidFill>
                            <a:srgbClr val="000000"/>
                          </a:solidFill>
                          <a:effectLst/>
                          <a:latin typeface="Calibri" panose="020F0502020204030204" pitchFamily="34" charset="0"/>
                        </a:rPr>
                        <a:t>Yhteensä</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i-FI" sz="1100" b="1" i="0" u="none" strike="noStrike">
                          <a:solidFill>
                            <a:srgbClr val="000000"/>
                          </a:solidFill>
                          <a:effectLst/>
                          <a:latin typeface="Calibri" panose="020F0502020204030204" pitchFamily="34" charset="0"/>
                        </a:rPr>
                        <a:t>410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i-FI" sz="1100" b="1" i="0" u="none" strike="noStrike">
                          <a:solidFill>
                            <a:srgbClr val="000000"/>
                          </a:solidFill>
                          <a:effectLst/>
                          <a:latin typeface="Calibri" panose="020F0502020204030204" pitchFamily="34" charset="0"/>
                        </a:rPr>
                        <a:t>388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i-FI" sz="1100" b="1" i="0" u="none" strike="noStrike">
                          <a:solidFill>
                            <a:srgbClr val="000000"/>
                          </a:solidFill>
                          <a:effectLst/>
                          <a:latin typeface="Calibri" panose="020F0502020204030204" pitchFamily="34" charset="0"/>
                        </a:rPr>
                        <a:t>376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i-FI" sz="1100" b="1" i="0" u="none" strike="noStrike">
                          <a:solidFill>
                            <a:srgbClr val="000000"/>
                          </a:solidFill>
                          <a:effectLst/>
                          <a:latin typeface="Calibri" panose="020F0502020204030204" pitchFamily="34" charset="0"/>
                        </a:rPr>
                        <a:t>361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i-FI" sz="1100" b="1" i="0" u="none" strike="noStrike">
                          <a:solidFill>
                            <a:srgbClr val="000000"/>
                          </a:solidFill>
                          <a:effectLst/>
                          <a:latin typeface="Calibri" panose="020F0502020204030204" pitchFamily="34" charset="0"/>
                        </a:rPr>
                        <a:t>334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i-FI" sz="1100" b="1" i="0" u="none" strike="noStrike">
                          <a:solidFill>
                            <a:srgbClr val="000000"/>
                          </a:solidFill>
                          <a:effectLst/>
                          <a:latin typeface="Calibri" panose="020F0502020204030204" pitchFamily="34" charset="0"/>
                        </a:rPr>
                        <a:t>322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i-FI" sz="1100" b="1" i="0" u="none" strike="noStrike">
                          <a:solidFill>
                            <a:srgbClr val="000000"/>
                          </a:solidFill>
                          <a:effectLst/>
                          <a:latin typeface="Calibri" panose="020F0502020204030204" pitchFamily="34" charset="0"/>
                        </a:rPr>
                        <a:t>305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i-FI" sz="1100" b="1" i="0" u="none" strike="noStrike">
                          <a:solidFill>
                            <a:srgbClr val="000000"/>
                          </a:solidFill>
                          <a:effectLst/>
                          <a:latin typeface="Calibri" panose="020F0502020204030204" pitchFamily="34" charset="0"/>
                        </a:rPr>
                        <a:t>278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i-FI" sz="1100" b="1" i="0" u="none" strike="noStrike">
                          <a:solidFill>
                            <a:srgbClr val="000000"/>
                          </a:solidFill>
                          <a:effectLst/>
                          <a:latin typeface="Calibri" panose="020F0502020204030204" pitchFamily="34" charset="0"/>
                        </a:rPr>
                        <a:t>277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25232808"/>
                  </a:ext>
                </a:extLst>
              </a:tr>
              <a:tr h="183255">
                <a:tc>
                  <a:txBody>
                    <a:bodyPr/>
                    <a:lstStyle/>
                    <a:p>
                      <a:pPr algn="l" fontAlgn="b"/>
                      <a:r>
                        <a:rPr lang="fi-FI"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i-FI"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i-FI"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i-FI"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i-FI"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i-FI"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i-FI"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i-FI"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i-FI"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i-FI"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32363635"/>
                  </a:ext>
                </a:extLst>
              </a:tr>
              <a:tr h="192418">
                <a:tc>
                  <a:txBody>
                    <a:bodyPr/>
                    <a:lstStyle/>
                    <a:p>
                      <a:pPr algn="l" fontAlgn="b"/>
                      <a:r>
                        <a:rPr lang="fi-FI" sz="1100" b="0" i="0" u="none" strike="noStrike">
                          <a:solidFill>
                            <a:srgbClr val="000000"/>
                          </a:solidFill>
                          <a:effectLst/>
                          <a:latin typeface="Calibri" panose="020F0502020204030204" pitchFamily="34" charset="0"/>
                        </a:rPr>
                        <a:t>Mäntän lukio (Omat)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fontAlgn="b"/>
                      <a:r>
                        <a:rPr lang="fi-FI" sz="1100" b="0" i="0" u="none" strike="noStrike">
                          <a:solidFill>
                            <a:srgbClr val="000000"/>
                          </a:solidFill>
                          <a:effectLst/>
                          <a:latin typeface="Calibri" panose="020F0502020204030204" pitchFamily="34" charset="0"/>
                        </a:rPr>
                        <a:t>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fontAlgn="b"/>
                      <a:r>
                        <a:rPr lang="fi-FI" sz="1100" b="0" i="0" u="none" strike="noStrike">
                          <a:solidFill>
                            <a:srgbClr val="000000"/>
                          </a:solidFill>
                          <a:effectLst/>
                          <a:latin typeface="Calibri" panose="020F0502020204030204" pitchFamily="34" charset="0"/>
                        </a:rPr>
                        <a:t>91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fontAlgn="b"/>
                      <a:r>
                        <a:rPr lang="fi-FI" sz="1100" b="0" i="0" u="none" strike="noStrike">
                          <a:solidFill>
                            <a:srgbClr val="000000"/>
                          </a:solidFill>
                          <a:effectLst/>
                          <a:latin typeface="Calibri" panose="020F0502020204030204" pitchFamily="34" charset="0"/>
                        </a:rPr>
                        <a:t>95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fontAlgn="b"/>
                      <a:r>
                        <a:rPr lang="fi-FI" sz="1100" b="0" i="0" u="none" strike="noStrike">
                          <a:solidFill>
                            <a:srgbClr val="000000"/>
                          </a:solidFill>
                          <a:effectLst/>
                          <a:latin typeface="Calibri" panose="020F0502020204030204" pitchFamily="34" charset="0"/>
                        </a:rPr>
                        <a:t>95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fontAlgn="b"/>
                      <a:r>
                        <a:rPr lang="fi-FI" sz="1100" b="0" i="0" u="none" strike="noStrike">
                          <a:solidFill>
                            <a:srgbClr val="000000"/>
                          </a:solidFill>
                          <a:effectLst/>
                          <a:latin typeface="Calibri" panose="020F0502020204030204" pitchFamily="34" charset="0"/>
                        </a:rPr>
                        <a:t>95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fontAlgn="b"/>
                      <a:r>
                        <a:rPr lang="fi-FI" sz="1100" b="0" i="0" u="none" strike="noStrike">
                          <a:solidFill>
                            <a:srgbClr val="000000"/>
                          </a:solidFill>
                          <a:effectLst/>
                          <a:latin typeface="Calibri" panose="020F0502020204030204" pitchFamily="34" charset="0"/>
                        </a:rPr>
                        <a:t>91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fontAlgn="b"/>
                      <a:r>
                        <a:rPr lang="fi-FI" sz="1100" b="0" i="0" u="none" strike="noStrike">
                          <a:solidFill>
                            <a:srgbClr val="000000"/>
                          </a:solidFill>
                          <a:effectLst/>
                          <a:latin typeface="Calibri" panose="020F0502020204030204" pitchFamily="34" charset="0"/>
                        </a:rPr>
                        <a:t>91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fontAlgn="b"/>
                      <a:r>
                        <a:rPr lang="fi-FI" sz="1100" b="0" i="0" u="none" strike="noStrike">
                          <a:solidFill>
                            <a:srgbClr val="000000"/>
                          </a:solidFill>
                          <a:effectLst/>
                          <a:latin typeface="Calibri" panose="020F0502020204030204" pitchFamily="34" charset="0"/>
                        </a:rPr>
                        <a:t>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fontAlgn="b"/>
                      <a:r>
                        <a:rPr lang="fi-FI" sz="1100" b="0" i="0" u="none" strike="noStrike">
                          <a:solidFill>
                            <a:srgbClr val="000000"/>
                          </a:solidFill>
                          <a:effectLst/>
                          <a:latin typeface="Calibri" panose="020F0502020204030204" pitchFamily="34" charset="0"/>
                        </a:rPr>
                        <a:t>75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126853439"/>
                  </a:ext>
                </a:extLst>
              </a:tr>
              <a:tr h="183255">
                <a:tc>
                  <a:txBody>
                    <a:bodyPr/>
                    <a:lstStyle/>
                    <a:p>
                      <a:pPr algn="l" fontAlgn="b"/>
                      <a:r>
                        <a:rPr lang="fi-FI" sz="1100" b="1" i="0" u="none" strike="noStrike">
                          <a:solidFill>
                            <a:srgbClr val="000000"/>
                          </a:solidFill>
                          <a:effectLst/>
                          <a:latin typeface="Calibri" panose="020F0502020204030204" pitchFamily="34" charset="0"/>
                        </a:rPr>
                        <a:t>Yhteensä ilman FF-opiskelijoita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i-FI" sz="1100" b="1" i="0" u="none" strike="noStrike">
                          <a:solidFill>
                            <a:srgbClr val="000000"/>
                          </a:solidFill>
                          <a:effectLst/>
                          <a:latin typeface="Calibri" panose="020F0502020204030204" pitchFamily="34" charset="0"/>
                        </a:rPr>
                        <a:t>339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i-FI" sz="1100" b="1" i="0" u="none" strike="noStrike">
                          <a:solidFill>
                            <a:srgbClr val="000000"/>
                          </a:solidFill>
                          <a:effectLst/>
                          <a:latin typeface="Calibri" panose="020F0502020204030204" pitchFamily="34" charset="0"/>
                        </a:rPr>
                        <a:t>346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i-FI" sz="1100" b="1" i="0" u="none" strike="noStrike">
                          <a:solidFill>
                            <a:srgbClr val="000000"/>
                          </a:solidFill>
                          <a:effectLst/>
                          <a:latin typeface="Calibri" panose="020F0502020204030204" pitchFamily="34" charset="0"/>
                        </a:rPr>
                        <a:t>341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i-FI" sz="1100" b="1" i="0" u="none" strike="noStrike">
                          <a:solidFill>
                            <a:srgbClr val="000000"/>
                          </a:solidFill>
                          <a:effectLst/>
                          <a:latin typeface="Calibri" panose="020F0502020204030204" pitchFamily="34" charset="0"/>
                        </a:rPr>
                        <a:t>326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i-FI" sz="1100" b="1" i="0" u="none" strike="noStrike">
                          <a:solidFill>
                            <a:srgbClr val="000000"/>
                          </a:solidFill>
                          <a:effectLst/>
                          <a:latin typeface="Calibri" panose="020F0502020204030204" pitchFamily="34" charset="0"/>
                        </a:rPr>
                        <a:t>299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i-FI" sz="1100" b="1" i="0" u="none" strike="noStrike">
                          <a:solidFill>
                            <a:srgbClr val="000000"/>
                          </a:solidFill>
                          <a:effectLst/>
                          <a:latin typeface="Calibri" panose="020F0502020204030204" pitchFamily="34" charset="0"/>
                        </a:rPr>
                        <a:t>283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i-FI" sz="1100" b="1" i="0" u="none" strike="noStrike">
                          <a:solidFill>
                            <a:srgbClr val="000000"/>
                          </a:solidFill>
                          <a:effectLst/>
                          <a:latin typeface="Calibri" panose="020F0502020204030204" pitchFamily="34" charset="0"/>
                        </a:rPr>
                        <a:t>281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i-FI" sz="1100" b="1" i="0" u="none" strike="noStrike">
                          <a:solidFill>
                            <a:srgbClr val="000000"/>
                          </a:solidFill>
                          <a:effectLst/>
                          <a:latin typeface="Calibri" panose="020F0502020204030204" pitchFamily="34" charset="0"/>
                        </a:rPr>
                        <a:t>246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i-FI" sz="1100" b="1" i="0" u="none" strike="noStrike" dirty="0">
                          <a:solidFill>
                            <a:srgbClr val="000000"/>
                          </a:solidFill>
                          <a:effectLst/>
                          <a:latin typeface="Calibri" panose="020F0502020204030204" pitchFamily="34" charset="0"/>
                        </a:rPr>
                        <a:t>247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6628597"/>
                  </a:ext>
                </a:extLst>
              </a:tr>
            </a:tbl>
          </a:graphicData>
        </a:graphic>
      </p:graphicFrame>
      <p:sp>
        <p:nvSpPr>
          <p:cNvPr id="7" name="Tekstiruutu 6"/>
          <p:cNvSpPr txBox="1"/>
          <p:nvPr/>
        </p:nvSpPr>
        <p:spPr>
          <a:xfrm>
            <a:off x="4584727" y="1002427"/>
            <a:ext cx="2624965" cy="307777"/>
          </a:xfrm>
          <a:prstGeom prst="rect">
            <a:avLst/>
          </a:prstGeom>
          <a:noFill/>
        </p:spPr>
        <p:txBody>
          <a:bodyPr wrap="square" rtlCol="0">
            <a:spAutoFit/>
          </a:bodyPr>
          <a:lstStyle/>
          <a:p>
            <a:r>
              <a:rPr lang="fi-FI" sz="1400" b="1" dirty="0"/>
              <a:t>Opiskelijamääräennuste lukuina</a:t>
            </a:r>
          </a:p>
        </p:txBody>
      </p:sp>
    </p:spTree>
    <p:extLst>
      <p:ext uri="{BB962C8B-B14F-4D97-AF65-F5344CB8AC3E}">
        <p14:creationId xmlns:p14="http://schemas.microsoft.com/office/powerpoint/2010/main" val="5704386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uorakulmio 18"/>
          <p:cNvSpPr/>
          <p:nvPr/>
        </p:nvSpPr>
        <p:spPr>
          <a:xfrm>
            <a:off x="4195" y="0"/>
            <a:ext cx="4121063" cy="6858000"/>
          </a:xfrm>
          <a:prstGeom prst="rect">
            <a:avLst/>
          </a:prstGeom>
          <a:solidFill>
            <a:srgbClr val="A315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 name="Sisällön paikkamerkki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071733" y="0"/>
            <a:ext cx="6002579" cy="1335035"/>
          </a:xfrm>
        </p:spPr>
      </p:pic>
      <p:sp>
        <p:nvSpPr>
          <p:cNvPr id="6" name="Tekstiruutu 5"/>
          <p:cNvSpPr txBox="1"/>
          <p:nvPr/>
        </p:nvSpPr>
        <p:spPr>
          <a:xfrm>
            <a:off x="152400" y="227555"/>
            <a:ext cx="3801645" cy="28623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2000" b="1" i="0" u="none" strike="noStrike" kern="1200" cap="none" spc="0" normalizeH="0" baseline="0" noProof="0" dirty="0">
                <a:ln>
                  <a:noFill/>
                </a:ln>
                <a:solidFill>
                  <a:srgbClr val="FFFFFF"/>
                </a:solidFill>
                <a:effectLst/>
                <a:uLnTx/>
                <a:uFillTx/>
                <a:latin typeface="Calibri" panose="020F0502020204030204"/>
                <a:ea typeface="+mn-ea"/>
                <a:cs typeface="+mn-cs"/>
              </a:rPr>
              <a:t>Yläkoulujen ja lukion koulurakennusten tasearvot?</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2000" b="1" dirty="0">
              <a:solidFill>
                <a:srgbClr val="FFFFFF"/>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2000" b="1" dirty="0">
              <a:solidFill>
                <a:srgbClr val="FFFFFF"/>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2000" b="1" dirty="0">
              <a:solidFill>
                <a:srgbClr val="FFFFFF"/>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2000" b="1" dirty="0">
              <a:solidFill>
                <a:srgbClr val="FFFFFF"/>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2000" b="1" dirty="0">
              <a:solidFill>
                <a:srgbClr val="FFFFFF"/>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2000" b="1" i="0" u="none" strike="noStrike" kern="1200" cap="none" spc="0" normalizeH="0" baseline="0" noProof="0" dirty="0">
              <a:ln>
                <a:noFill/>
              </a:ln>
              <a:solidFill>
                <a:srgbClr val="FFFFFF"/>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20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21" name="Kuva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6094" y="5813892"/>
            <a:ext cx="642365" cy="642365"/>
          </a:xfrm>
          <a:prstGeom prst="rect">
            <a:avLst/>
          </a:prstGeom>
        </p:spPr>
      </p:pic>
      <p:sp>
        <p:nvSpPr>
          <p:cNvPr id="10"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i-FI" dirty="0"/>
          </a:p>
        </p:txBody>
      </p:sp>
      <p:sp>
        <p:nvSpPr>
          <p:cNvPr id="11" name="Rectangle 2"/>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i-FI" dirty="0"/>
          </a:p>
        </p:txBody>
      </p:sp>
      <p:sp>
        <p:nvSpPr>
          <p:cNvPr id="12" name="Rectangle 3"/>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i-FI" dirty="0"/>
          </a:p>
        </p:txBody>
      </p:sp>
      <p:sp>
        <p:nvSpPr>
          <p:cNvPr id="18" name="Rectangle 4"/>
          <p:cNvSpPr>
            <a:spLocks noChangeArrowheads="1"/>
          </p:cNvSpPr>
          <p:nvPr/>
        </p:nvSpPr>
        <p:spPr bwMode="auto">
          <a:xfrm>
            <a:off x="457200" y="457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i-FI" dirty="0"/>
          </a:p>
        </p:txBody>
      </p:sp>
      <p:sp>
        <p:nvSpPr>
          <p:cNvPr id="22" name="Suorakulmio 21"/>
          <p:cNvSpPr/>
          <p:nvPr/>
        </p:nvSpPr>
        <p:spPr>
          <a:xfrm>
            <a:off x="5025022" y="1516667"/>
            <a:ext cx="6096000" cy="2585323"/>
          </a:xfrm>
          <a:prstGeom prst="rect">
            <a:avLst/>
          </a:prstGeom>
        </p:spPr>
        <p:txBody>
          <a:bodyPr>
            <a:spAutoFit/>
          </a:bodyPr>
          <a:lstStyle/>
          <a:p>
            <a:r>
              <a:rPr lang="fi-FI" b="1" dirty="0">
                <a:latin typeface="YAFdJs2qTWQ 0"/>
              </a:rPr>
              <a:t>Mäntän lukion ja Koskelan toimipisteen koulukiinteistöjen tasearvot</a:t>
            </a:r>
          </a:p>
          <a:p>
            <a:endParaRPr lang="fi-FI" dirty="0">
              <a:solidFill>
                <a:srgbClr val="FF0000"/>
              </a:solidFill>
              <a:latin typeface="YAFdJs2qTWQ 0"/>
            </a:endParaRPr>
          </a:p>
          <a:p>
            <a:r>
              <a:rPr lang="fi-FI" b="1" dirty="0">
                <a:latin typeface="Calibri" panose="020F0502020204030204" pitchFamily="34" charset="0"/>
                <a:ea typeface="Calibri" panose="020F0502020204030204" pitchFamily="34" charset="0"/>
              </a:rPr>
              <a:t>Koulu Yläaste-lukio 	1 285 964 €</a:t>
            </a:r>
            <a:endParaRPr lang="fi-FI" b="1" dirty="0">
              <a:solidFill>
                <a:srgbClr val="FF0000"/>
              </a:solidFill>
              <a:latin typeface="YAFdJs2qTWQ 0"/>
            </a:endParaRPr>
          </a:p>
          <a:p>
            <a:r>
              <a:rPr lang="fi-FI" dirty="0">
                <a:latin typeface="Calibri" panose="020F0502020204030204" pitchFamily="34" charset="0"/>
                <a:ea typeface="Calibri" panose="020F0502020204030204" pitchFamily="34" charset="0"/>
              </a:rPr>
              <a:t>(Kompustalo) 		109 169 €</a:t>
            </a:r>
          </a:p>
          <a:p>
            <a:pPr lvl="0">
              <a:spcAft>
                <a:spcPts val="0"/>
              </a:spcAft>
            </a:pPr>
            <a:r>
              <a:rPr lang="fi-FI" dirty="0">
                <a:latin typeface="Calibri" panose="020F0502020204030204" pitchFamily="34" charset="0"/>
                <a:ea typeface="Calibri" panose="020F0502020204030204" pitchFamily="34" charset="0"/>
              </a:rPr>
              <a:t>(Koskelan Kivikoulu) 	186 031 €</a:t>
            </a:r>
          </a:p>
          <a:p>
            <a:pPr lvl="0">
              <a:spcAft>
                <a:spcPts val="0"/>
              </a:spcAft>
            </a:pPr>
            <a:r>
              <a:rPr lang="fi-FI" u="sng" dirty="0">
                <a:latin typeface="Calibri" panose="020F0502020204030204" pitchFamily="34" charset="0"/>
                <a:ea typeface="Calibri" panose="020F0502020204030204" pitchFamily="34" charset="0"/>
              </a:rPr>
              <a:t>(Liikuntasali Mänttä) 	197 610 €  </a:t>
            </a:r>
          </a:p>
          <a:p>
            <a:pPr lvl="0">
              <a:spcAft>
                <a:spcPts val="0"/>
              </a:spcAft>
            </a:pPr>
            <a:r>
              <a:rPr lang="fi-FI" b="1" dirty="0">
                <a:latin typeface="Calibri" panose="020F0502020204030204" pitchFamily="34" charset="0"/>
                <a:ea typeface="Calibri" panose="020F0502020204030204" pitchFamily="34" charset="0"/>
              </a:rPr>
              <a:t>Yhteensä			(1 778 773 €)</a:t>
            </a:r>
          </a:p>
          <a:p>
            <a:pPr marL="285750" indent="-285750">
              <a:buFont typeface="Wingdings" panose="05000000000000000000" pitchFamily="2" charset="2"/>
              <a:buChar char="Ø"/>
            </a:pPr>
            <a:endParaRPr lang="fi-FI" dirty="0">
              <a:solidFill>
                <a:srgbClr val="FF0000"/>
              </a:solidFill>
            </a:endParaRPr>
          </a:p>
        </p:txBody>
      </p:sp>
      <p:sp>
        <p:nvSpPr>
          <p:cNvPr id="13" name="Suorakulmio 12"/>
          <p:cNvSpPr/>
          <p:nvPr/>
        </p:nvSpPr>
        <p:spPr>
          <a:xfrm>
            <a:off x="5071733" y="4336564"/>
            <a:ext cx="6096000" cy="1477328"/>
          </a:xfrm>
          <a:prstGeom prst="rect">
            <a:avLst/>
          </a:prstGeom>
        </p:spPr>
        <p:txBody>
          <a:bodyPr>
            <a:spAutoFit/>
          </a:bodyPr>
          <a:lstStyle/>
          <a:p>
            <a:r>
              <a:rPr lang="fi-FI" b="1" dirty="0">
                <a:latin typeface="YAFdJs2qTWQ 0"/>
              </a:rPr>
              <a:t>Vilppulan toimipisteen koulukiinteistön tasearvo</a:t>
            </a:r>
          </a:p>
          <a:p>
            <a:endParaRPr lang="fi-FI" dirty="0">
              <a:solidFill>
                <a:srgbClr val="FF0000"/>
              </a:solidFill>
              <a:latin typeface="YAFdJs2qTWQ 0"/>
            </a:endParaRPr>
          </a:p>
          <a:p>
            <a:pPr lvl="0">
              <a:spcAft>
                <a:spcPts val="0"/>
              </a:spcAft>
            </a:pPr>
            <a:r>
              <a:rPr lang="fi-FI" u="sng" dirty="0">
                <a:latin typeface="Calibri" panose="020F0502020204030204" pitchFamily="34" charset="0"/>
                <a:ea typeface="Calibri" panose="020F0502020204030204" pitchFamily="34" charset="0"/>
              </a:rPr>
              <a:t>Vilppulan yhteiskoulu	339 941 €</a:t>
            </a:r>
          </a:p>
          <a:p>
            <a:pPr lvl="0">
              <a:spcAft>
                <a:spcPts val="0"/>
              </a:spcAft>
            </a:pPr>
            <a:r>
              <a:rPr lang="fi-FI" b="1" dirty="0">
                <a:latin typeface="Calibri" panose="020F0502020204030204" pitchFamily="34" charset="0"/>
                <a:ea typeface="Calibri" panose="020F0502020204030204" pitchFamily="34" charset="0"/>
              </a:rPr>
              <a:t>Yhteensä			339 941 €</a:t>
            </a:r>
          </a:p>
          <a:p>
            <a:pPr marL="285750" indent="-285750">
              <a:buFont typeface="Wingdings" panose="05000000000000000000" pitchFamily="2" charset="2"/>
              <a:buChar char="Ø"/>
            </a:pPr>
            <a:endParaRPr lang="fi-FI" dirty="0">
              <a:solidFill>
                <a:srgbClr val="FF0000"/>
              </a:solidFill>
            </a:endParaRPr>
          </a:p>
        </p:txBody>
      </p:sp>
      <p:sp>
        <p:nvSpPr>
          <p:cNvPr id="2" name="Tekstiruutu 1"/>
          <p:cNvSpPr txBox="1"/>
          <p:nvPr/>
        </p:nvSpPr>
        <p:spPr>
          <a:xfrm>
            <a:off x="152401" y="2119003"/>
            <a:ext cx="3874476" cy="1815882"/>
          </a:xfrm>
          <a:prstGeom prst="rect">
            <a:avLst/>
          </a:prstGeom>
          <a:noFill/>
          <a:ln w="38100">
            <a:solidFill>
              <a:schemeClr val="bg1"/>
            </a:solidFill>
          </a:ln>
        </p:spPr>
        <p:txBody>
          <a:bodyPr wrap="square" rtlCol="0">
            <a:spAutoFit/>
          </a:bodyPr>
          <a:lstStyle/>
          <a:p>
            <a:pPr lvl="0">
              <a:defRPr/>
            </a:pPr>
            <a:r>
              <a:rPr lang="fi-FI" sz="1600" b="1" dirty="0">
                <a:solidFill>
                  <a:srgbClr val="FFFFFF"/>
                </a:solidFill>
              </a:rPr>
              <a:t>Alaskirjauksen vaikutus talouteen</a:t>
            </a:r>
          </a:p>
          <a:p>
            <a:pPr lvl="0">
              <a:defRPr/>
            </a:pPr>
            <a:endParaRPr lang="fi-FI" sz="1600" b="1" dirty="0">
              <a:solidFill>
                <a:srgbClr val="FFFFFF"/>
              </a:solidFill>
            </a:endParaRPr>
          </a:p>
          <a:p>
            <a:pPr marL="342900" lvl="0" indent="-342900">
              <a:buFont typeface="Arial" panose="020B0604020202020204" pitchFamily="34" charset="0"/>
              <a:buChar char="•"/>
              <a:defRPr/>
            </a:pPr>
            <a:r>
              <a:rPr lang="fi-FI" sz="1600" b="1" dirty="0">
                <a:solidFill>
                  <a:srgbClr val="FFFFFF"/>
                </a:solidFill>
              </a:rPr>
              <a:t>Koulut Vilppulaan</a:t>
            </a:r>
          </a:p>
          <a:p>
            <a:pPr marL="800100" lvl="1" indent="-342900">
              <a:buFont typeface="Wingdings" panose="05000000000000000000" pitchFamily="2" charset="2"/>
              <a:buChar char="Ø"/>
              <a:defRPr/>
            </a:pPr>
            <a:r>
              <a:rPr lang="fi-FI" sz="1600" b="1" dirty="0">
                <a:solidFill>
                  <a:srgbClr val="FFFFFF"/>
                </a:solidFill>
              </a:rPr>
              <a:t>Alaskirjaus 1,29 milj. € </a:t>
            </a:r>
            <a:r>
              <a:rPr lang="fi-FI" sz="1400" b="1" dirty="0">
                <a:solidFill>
                  <a:srgbClr val="FFFFFF"/>
                </a:solidFill>
              </a:rPr>
              <a:t>(1,78 milj. €)</a:t>
            </a:r>
          </a:p>
          <a:p>
            <a:pPr lvl="1">
              <a:defRPr/>
            </a:pPr>
            <a:endParaRPr lang="fi-FI" sz="1600" b="1" dirty="0">
              <a:solidFill>
                <a:srgbClr val="FFFFFF"/>
              </a:solidFill>
            </a:endParaRPr>
          </a:p>
          <a:p>
            <a:pPr marL="342900" lvl="0" indent="-342900">
              <a:buFont typeface="Arial" panose="020B0604020202020204" pitchFamily="34" charset="0"/>
              <a:buChar char="•"/>
              <a:defRPr/>
            </a:pPr>
            <a:r>
              <a:rPr lang="fi-FI" sz="1600" b="1" dirty="0">
                <a:solidFill>
                  <a:srgbClr val="FFFFFF"/>
                </a:solidFill>
              </a:rPr>
              <a:t>Koulut Mänttään</a:t>
            </a:r>
          </a:p>
          <a:p>
            <a:pPr marL="800100" lvl="1" indent="-342900">
              <a:buFont typeface="Wingdings" panose="05000000000000000000" pitchFamily="2" charset="2"/>
              <a:buChar char="Ø"/>
              <a:defRPr/>
            </a:pPr>
            <a:r>
              <a:rPr lang="fi-FI" sz="1600" b="1" dirty="0">
                <a:solidFill>
                  <a:srgbClr val="FFFFFF"/>
                </a:solidFill>
              </a:rPr>
              <a:t>Alaskirjaus 340 000 €</a:t>
            </a:r>
          </a:p>
        </p:txBody>
      </p:sp>
    </p:spTree>
    <p:extLst>
      <p:ext uri="{BB962C8B-B14F-4D97-AF65-F5344CB8AC3E}">
        <p14:creationId xmlns:p14="http://schemas.microsoft.com/office/powerpoint/2010/main" val="32639899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uorakulmio 18"/>
          <p:cNvSpPr/>
          <p:nvPr/>
        </p:nvSpPr>
        <p:spPr>
          <a:xfrm>
            <a:off x="0" y="0"/>
            <a:ext cx="4121063" cy="6858000"/>
          </a:xfrm>
          <a:prstGeom prst="rect">
            <a:avLst/>
          </a:prstGeom>
          <a:solidFill>
            <a:srgbClr val="A315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 name="Sisällön paikkamerkki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071733" y="0"/>
            <a:ext cx="6002579" cy="1335035"/>
          </a:xfrm>
        </p:spPr>
      </p:pic>
      <p:sp>
        <p:nvSpPr>
          <p:cNvPr id="6" name="Tekstiruutu 5"/>
          <p:cNvSpPr txBox="1"/>
          <p:nvPr/>
        </p:nvSpPr>
        <p:spPr>
          <a:xfrm>
            <a:off x="463665" y="227555"/>
            <a:ext cx="3193731" cy="255454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2000" b="1" i="0" u="none" strike="noStrike" kern="1200" cap="none" spc="0" normalizeH="0" baseline="0" noProof="0" dirty="0">
                <a:ln>
                  <a:noFill/>
                </a:ln>
                <a:solidFill>
                  <a:srgbClr val="FFFFFF"/>
                </a:solidFill>
                <a:effectLst/>
                <a:uLnTx/>
                <a:uFillTx/>
                <a:latin typeface="Calibri" panose="020F0502020204030204"/>
                <a:ea typeface="+mn-ea"/>
                <a:cs typeface="+mn-cs"/>
              </a:rPr>
              <a:t>Miksi yläkoulujen</a:t>
            </a:r>
            <a:r>
              <a:rPr kumimoji="0" lang="fi-FI" sz="2000" b="1" i="0" u="none" strike="noStrike" kern="1200" cap="none" spc="0" normalizeH="0" noProof="0" dirty="0">
                <a:ln>
                  <a:noFill/>
                </a:ln>
                <a:solidFill>
                  <a:srgbClr val="FFFFFF"/>
                </a:solidFill>
                <a:effectLst/>
                <a:uLnTx/>
                <a:uFillTx/>
                <a:latin typeface="Calibri" panose="020F0502020204030204"/>
                <a:ea typeface="+mn-ea"/>
                <a:cs typeface="+mn-cs"/>
              </a:rPr>
              <a:t> ja lukion pitäisi yhdistyä?</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2000" b="1" baseline="0" dirty="0">
              <a:solidFill>
                <a:srgbClr val="FFFFFF"/>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2000" b="1" dirty="0">
              <a:solidFill>
                <a:srgbClr val="FFFFFF"/>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2000" b="1" dirty="0">
              <a:solidFill>
                <a:srgbClr val="FFFFFF"/>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2000" b="1" dirty="0">
              <a:solidFill>
                <a:srgbClr val="FFFFFF"/>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2000" b="1" i="0" u="none" strike="noStrike" kern="1200" cap="none" spc="0" normalizeH="0" baseline="0" noProof="0" dirty="0">
              <a:ln>
                <a:noFill/>
              </a:ln>
              <a:solidFill>
                <a:srgbClr val="FFFFFF"/>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20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21" name="Kuva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6094" y="5813892"/>
            <a:ext cx="642365" cy="642365"/>
          </a:xfrm>
          <a:prstGeom prst="rect">
            <a:avLst/>
          </a:prstGeom>
        </p:spPr>
      </p:pic>
      <p:sp>
        <p:nvSpPr>
          <p:cNvPr id="10"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i-FI" dirty="0"/>
          </a:p>
        </p:txBody>
      </p:sp>
      <p:sp>
        <p:nvSpPr>
          <p:cNvPr id="11" name="Rectangle 2"/>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i-FI" dirty="0"/>
          </a:p>
        </p:txBody>
      </p:sp>
      <p:sp>
        <p:nvSpPr>
          <p:cNvPr id="12" name="Rectangle 3"/>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i-FI" dirty="0"/>
          </a:p>
        </p:txBody>
      </p:sp>
      <p:sp>
        <p:nvSpPr>
          <p:cNvPr id="18" name="Rectangle 4"/>
          <p:cNvSpPr>
            <a:spLocks noChangeArrowheads="1"/>
          </p:cNvSpPr>
          <p:nvPr/>
        </p:nvSpPr>
        <p:spPr bwMode="auto">
          <a:xfrm>
            <a:off x="457200" y="457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i-FI" dirty="0"/>
          </a:p>
        </p:txBody>
      </p:sp>
      <p:sp>
        <p:nvSpPr>
          <p:cNvPr id="22" name="Suorakulmio 21"/>
          <p:cNvSpPr/>
          <p:nvPr/>
        </p:nvSpPr>
        <p:spPr>
          <a:xfrm>
            <a:off x="5025022" y="1025808"/>
            <a:ext cx="6096000" cy="6186309"/>
          </a:xfrm>
          <a:prstGeom prst="rect">
            <a:avLst/>
          </a:prstGeom>
        </p:spPr>
        <p:txBody>
          <a:bodyPr>
            <a:spAutoFit/>
          </a:bodyPr>
          <a:lstStyle/>
          <a:p>
            <a:r>
              <a:rPr lang="fi-FI" b="1" dirty="0">
                <a:latin typeface="YAFdJs2qTWQ 0"/>
              </a:rPr>
              <a:t>Hyödyt, jos koulu Koskelan alueella</a:t>
            </a:r>
          </a:p>
          <a:p>
            <a:endParaRPr lang="fi-FI" b="1" dirty="0">
              <a:latin typeface="YAFdJs2qTWQ 0"/>
            </a:endParaRPr>
          </a:p>
          <a:p>
            <a:pPr marL="285750" indent="-285750">
              <a:buFont typeface="Arial" panose="020B0604020202020204" pitchFamily="34" charset="0"/>
              <a:buChar char="•"/>
            </a:pPr>
            <a:r>
              <a:rPr lang="fi-FI" dirty="0">
                <a:latin typeface="YAFdJs2qTWQ 0"/>
              </a:rPr>
              <a:t>Saadaan säästöjä (strategian mukaisesti)</a:t>
            </a:r>
          </a:p>
          <a:p>
            <a:pPr marL="285750" indent="-285750">
              <a:buFont typeface="Arial" panose="020B0604020202020204" pitchFamily="34" charset="0"/>
              <a:buChar char="•"/>
            </a:pPr>
            <a:r>
              <a:rPr lang="fi-FI" dirty="0">
                <a:latin typeface="YAFdJs2qTWQ 0"/>
              </a:rPr>
              <a:t>Hallinto helpottuu (Rehtori saatavilla helpommin)</a:t>
            </a:r>
          </a:p>
          <a:p>
            <a:pPr marL="285750" indent="-285750">
              <a:buFont typeface="Arial" panose="020B0604020202020204" pitchFamily="34" charset="0"/>
              <a:buChar char="•"/>
            </a:pPr>
            <a:r>
              <a:rPr lang="fi-FI" dirty="0">
                <a:latin typeface="YAFdJs2qTWQ 0"/>
              </a:rPr>
              <a:t>Toiminto yhtenäistyy (strategian mukaisesti)</a:t>
            </a:r>
          </a:p>
          <a:p>
            <a:pPr marL="285750" indent="-285750">
              <a:buFont typeface="Arial" panose="020B0604020202020204" pitchFamily="34" charset="0"/>
              <a:buChar char="•"/>
            </a:pPr>
            <a:r>
              <a:rPr lang="fi-FI" dirty="0">
                <a:latin typeface="YAFdJs2qTWQ 0"/>
              </a:rPr>
              <a:t>Pätevän opetushenkilöstön pysyvyys turvataan (saadaan tunnit riittämään paremmin)</a:t>
            </a:r>
          </a:p>
          <a:p>
            <a:pPr marL="285750" indent="-285750">
              <a:buFont typeface="Arial" panose="020B0604020202020204" pitchFamily="34" charset="0"/>
              <a:buChar char="•"/>
            </a:pPr>
            <a:r>
              <a:rPr lang="fi-FI" dirty="0">
                <a:latin typeface="YAFdJs2qTWQ 0"/>
              </a:rPr>
              <a:t>Pätevän oppilashuoltohenkilöstön saatavuus turvataan</a:t>
            </a:r>
          </a:p>
          <a:p>
            <a:endParaRPr lang="fi-FI" dirty="0">
              <a:solidFill>
                <a:srgbClr val="FF0000"/>
              </a:solidFill>
            </a:endParaRPr>
          </a:p>
          <a:p>
            <a:r>
              <a:rPr lang="fi-FI" b="1" dirty="0">
                <a:latin typeface="YAFdJs2qTWQ 0"/>
              </a:rPr>
              <a:t>Saatavat säästöt vuositasolla</a:t>
            </a:r>
          </a:p>
          <a:p>
            <a:endParaRPr lang="fi-FI" b="1" dirty="0">
              <a:latin typeface="YAFdJs2qTWQ 0"/>
            </a:endParaRPr>
          </a:p>
          <a:p>
            <a:pPr marL="285750" indent="-285750">
              <a:buFont typeface="Arial" panose="020B0604020202020204" pitchFamily="34" charset="0"/>
              <a:buChar char="•"/>
            </a:pPr>
            <a:r>
              <a:rPr lang="fi-FI" dirty="0">
                <a:latin typeface="YAFdJs2qTWQ 0"/>
              </a:rPr>
              <a:t>Henkilöstö: 160 000 € / vuosi (mm. eläköitymisten kautta)</a:t>
            </a:r>
          </a:p>
          <a:p>
            <a:pPr marL="285750" indent="-285750">
              <a:buFont typeface="Arial" panose="020B0604020202020204" pitchFamily="34" charset="0"/>
              <a:buChar char="•"/>
            </a:pPr>
            <a:r>
              <a:rPr lang="fi-FI" dirty="0">
                <a:latin typeface="YAFdJs2qTWQ 0"/>
              </a:rPr>
              <a:t>Siivous- ja ateriapalvelut: 100 000 € / vuosi</a:t>
            </a:r>
          </a:p>
          <a:p>
            <a:pPr marL="285750" indent="-285750">
              <a:buFont typeface="Arial" panose="020B0604020202020204" pitchFamily="34" charset="0"/>
              <a:buChar char="•"/>
            </a:pPr>
            <a:r>
              <a:rPr lang="fi-FI" dirty="0">
                <a:latin typeface="YAFdJs2qTWQ 0"/>
              </a:rPr>
              <a:t>Kiinteistöt: 123 000 € / vuosi</a:t>
            </a:r>
          </a:p>
          <a:p>
            <a:endParaRPr lang="fi-FI" dirty="0">
              <a:latin typeface="YAFdJs2qTWQ 0"/>
            </a:endParaRPr>
          </a:p>
          <a:p>
            <a:r>
              <a:rPr lang="fi-FI" b="1" dirty="0">
                <a:latin typeface="YAFdJs2qTWQ 0"/>
              </a:rPr>
              <a:t>Lisäkustannus</a:t>
            </a:r>
          </a:p>
          <a:p>
            <a:endParaRPr lang="fi-FI" b="1" dirty="0">
              <a:latin typeface="YAFdJs2qTWQ 0"/>
            </a:endParaRPr>
          </a:p>
          <a:p>
            <a:pPr marL="285750" indent="-285750">
              <a:buFont typeface="Arial" panose="020B0604020202020204" pitchFamily="34" charset="0"/>
              <a:buChar char="•"/>
            </a:pPr>
            <a:r>
              <a:rPr lang="fi-FI" dirty="0">
                <a:latin typeface="YAFdJs2qTWQ 0"/>
              </a:rPr>
              <a:t>50 000 € koulukuljetukseen (vuotuinen)</a:t>
            </a:r>
          </a:p>
          <a:p>
            <a:pPr marL="285750" indent="-285750">
              <a:buFont typeface="Arial" panose="020B0604020202020204" pitchFamily="34" charset="0"/>
              <a:buChar char="•"/>
            </a:pPr>
            <a:r>
              <a:rPr lang="fi-FI" dirty="0">
                <a:latin typeface="YAFdJs2qTWQ 0"/>
              </a:rPr>
              <a:t>Alaskirjaus: 340 000 € (kertakustannus)</a:t>
            </a:r>
          </a:p>
          <a:p>
            <a:endParaRPr lang="fi-FI" dirty="0">
              <a:latin typeface="YAFdJs2qTWQ 0"/>
            </a:endParaRPr>
          </a:p>
          <a:p>
            <a:endParaRPr lang="fi-FI" b="1" dirty="0">
              <a:latin typeface="YAFdJs2qTWQ 0"/>
            </a:endParaRPr>
          </a:p>
          <a:p>
            <a:endParaRPr lang="fi-FI" dirty="0">
              <a:latin typeface="YAFdJs2qTWQ 0"/>
            </a:endParaRPr>
          </a:p>
        </p:txBody>
      </p:sp>
    </p:spTree>
    <p:extLst>
      <p:ext uri="{BB962C8B-B14F-4D97-AF65-F5344CB8AC3E}">
        <p14:creationId xmlns:p14="http://schemas.microsoft.com/office/powerpoint/2010/main" val="72352039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uorakulmio 18"/>
          <p:cNvSpPr/>
          <p:nvPr/>
        </p:nvSpPr>
        <p:spPr>
          <a:xfrm>
            <a:off x="0" y="0"/>
            <a:ext cx="4121063" cy="6858000"/>
          </a:xfrm>
          <a:prstGeom prst="rect">
            <a:avLst/>
          </a:prstGeom>
          <a:solidFill>
            <a:srgbClr val="A315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 name="Sisällön paikkamerkki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071733" y="0"/>
            <a:ext cx="6002579" cy="1335035"/>
          </a:xfrm>
        </p:spPr>
      </p:pic>
      <p:sp>
        <p:nvSpPr>
          <p:cNvPr id="6" name="Tekstiruutu 5"/>
          <p:cNvSpPr txBox="1"/>
          <p:nvPr/>
        </p:nvSpPr>
        <p:spPr>
          <a:xfrm>
            <a:off x="463665" y="227555"/>
            <a:ext cx="3193731" cy="255454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2000" b="1" i="0" u="none" strike="noStrike" kern="1200" cap="none" spc="0" normalizeH="0" baseline="0" noProof="0" dirty="0">
                <a:ln>
                  <a:noFill/>
                </a:ln>
                <a:solidFill>
                  <a:srgbClr val="FFFFFF"/>
                </a:solidFill>
                <a:effectLst/>
                <a:uLnTx/>
                <a:uFillTx/>
                <a:latin typeface="Calibri" panose="020F0502020204030204"/>
                <a:ea typeface="+mn-ea"/>
                <a:cs typeface="+mn-cs"/>
              </a:rPr>
              <a:t>Miksi yläkoulujen</a:t>
            </a:r>
            <a:r>
              <a:rPr kumimoji="0" lang="fi-FI" sz="2000" b="1" i="0" u="none" strike="noStrike" kern="1200" cap="none" spc="0" normalizeH="0" noProof="0" dirty="0">
                <a:ln>
                  <a:noFill/>
                </a:ln>
                <a:solidFill>
                  <a:srgbClr val="FFFFFF"/>
                </a:solidFill>
                <a:effectLst/>
                <a:uLnTx/>
                <a:uFillTx/>
                <a:latin typeface="Calibri" panose="020F0502020204030204"/>
                <a:ea typeface="+mn-ea"/>
                <a:cs typeface="+mn-cs"/>
              </a:rPr>
              <a:t> ja lukion pitäisi yhdistyä?</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2000" b="1" baseline="0" dirty="0">
              <a:solidFill>
                <a:srgbClr val="FFFFFF"/>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2000" b="1" dirty="0">
              <a:solidFill>
                <a:srgbClr val="FFFFFF"/>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2000" b="1" dirty="0">
              <a:solidFill>
                <a:srgbClr val="FFFFFF"/>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2000" b="1" dirty="0">
              <a:solidFill>
                <a:srgbClr val="FFFFFF"/>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2000" b="1" i="0" u="none" strike="noStrike" kern="1200" cap="none" spc="0" normalizeH="0" baseline="0" noProof="0" dirty="0">
              <a:ln>
                <a:noFill/>
              </a:ln>
              <a:solidFill>
                <a:srgbClr val="FFFFFF"/>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20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21" name="Kuva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6094" y="5813892"/>
            <a:ext cx="642365" cy="642365"/>
          </a:xfrm>
          <a:prstGeom prst="rect">
            <a:avLst/>
          </a:prstGeom>
        </p:spPr>
      </p:pic>
      <p:sp>
        <p:nvSpPr>
          <p:cNvPr id="10"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i-FI" dirty="0"/>
          </a:p>
        </p:txBody>
      </p:sp>
      <p:sp>
        <p:nvSpPr>
          <p:cNvPr id="11" name="Rectangle 2"/>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i-FI" dirty="0"/>
          </a:p>
        </p:txBody>
      </p:sp>
      <p:sp>
        <p:nvSpPr>
          <p:cNvPr id="12" name="Rectangle 3"/>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i-FI" dirty="0"/>
          </a:p>
        </p:txBody>
      </p:sp>
      <p:sp>
        <p:nvSpPr>
          <p:cNvPr id="18" name="Rectangle 4"/>
          <p:cNvSpPr>
            <a:spLocks noChangeArrowheads="1"/>
          </p:cNvSpPr>
          <p:nvPr/>
        </p:nvSpPr>
        <p:spPr bwMode="auto">
          <a:xfrm>
            <a:off x="457200" y="457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i-FI" dirty="0"/>
          </a:p>
        </p:txBody>
      </p:sp>
      <p:sp>
        <p:nvSpPr>
          <p:cNvPr id="22" name="Suorakulmio 21"/>
          <p:cNvSpPr/>
          <p:nvPr/>
        </p:nvSpPr>
        <p:spPr>
          <a:xfrm>
            <a:off x="4978312" y="969270"/>
            <a:ext cx="6096000" cy="5940088"/>
          </a:xfrm>
          <a:prstGeom prst="rect">
            <a:avLst/>
          </a:prstGeom>
        </p:spPr>
        <p:txBody>
          <a:bodyPr>
            <a:spAutoFit/>
          </a:bodyPr>
          <a:lstStyle/>
          <a:p>
            <a:r>
              <a:rPr lang="fi-FI" b="1" dirty="0">
                <a:latin typeface="YAFdJs2qTWQ 0"/>
              </a:rPr>
              <a:t>Hyödyt, jos koulu Vilppulan yhteiskoulun alueella</a:t>
            </a:r>
          </a:p>
          <a:p>
            <a:endParaRPr lang="fi-FI" b="1" dirty="0">
              <a:latin typeface="YAFdJs2qTWQ 0"/>
            </a:endParaRPr>
          </a:p>
          <a:p>
            <a:pPr marL="285750" indent="-285750">
              <a:buFont typeface="Arial" panose="020B0604020202020204" pitchFamily="34" charset="0"/>
              <a:buChar char="•"/>
            </a:pPr>
            <a:r>
              <a:rPr lang="fi-FI" dirty="0">
                <a:latin typeface="YAFdJs2qTWQ 0"/>
              </a:rPr>
              <a:t>Saadaan säästöjä (strategian mukaisesti)</a:t>
            </a:r>
          </a:p>
          <a:p>
            <a:pPr marL="285750" indent="-285750">
              <a:buFont typeface="Arial" panose="020B0604020202020204" pitchFamily="34" charset="0"/>
              <a:buChar char="•"/>
            </a:pPr>
            <a:r>
              <a:rPr lang="fi-FI" dirty="0">
                <a:latin typeface="YAFdJs2qTWQ 0"/>
              </a:rPr>
              <a:t>Hallinto helpottuu (Rehtori saatavilla helpommin)</a:t>
            </a:r>
          </a:p>
          <a:p>
            <a:pPr marL="285750" indent="-285750">
              <a:buFont typeface="Arial" panose="020B0604020202020204" pitchFamily="34" charset="0"/>
              <a:buChar char="•"/>
            </a:pPr>
            <a:r>
              <a:rPr lang="fi-FI" dirty="0">
                <a:latin typeface="YAFdJs2qTWQ 0"/>
              </a:rPr>
              <a:t>Toiminto yhtenäistyy (strategian mukaisesti)</a:t>
            </a:r>
          </a:p>
          <a:p>
            <a:pPr marL="285750" indent="-285750">
              <a:buFont typeface="Arial" panose="020B0604020202020204" pitchFamily="34" charset="0"/>
              <a:buChar char="•"/>
            </a:pPr>
            <a:r>
              <a:rPr lang="fi-FI" dirty="0">
                <a:latin typeface="YAFdJs2qTWQ 0"/>
              </a:rPr>
              <a:t>Pätevän opetushenkilöstön pysyvyys turvataan (saadaan tunnit riittämään paremmin)</a:t>
            </a:r>
          </a:p>
          <a:p>
            <a:pPr marL="285750" indent="-285750">
              <a:buFont typeface="Arial" panose="020B0604020202020204" pitchFamily="34" charset="0"/>
              <a:buChar char="•"/>
            </a:pPr>
            <a:r>
              <a:rPr lang="fi-FI" dirty="0">
                <a:latin typeface="YAFdJs2qTWQ 0"/>
              </a:rPr>
              <a:t>Pätevän oppilashuoltohenkilöstön saatavuus turvataan</a:t>
            </a:r>
          </a:p>
          <a:p>
            <a:endParaRPr lang="fi-FI" dirty="0"/>
          </a:p>
          <a:p>
            <a:r>
              <a:rPr lang="fi-FI" b="1" dirty="0">
                <a:latin typeface="YAFdJs2qTWQ 0"/>
              </a:rPr>
              <a:t>Saatavat säästöt vuositasolla</a:t>
            </a:r>
          </a:p>
          <a:p>
            <a:endParaRPr lang="fi-FI" b="1" dirty="0">
              <a:latin typeface="YAFdJs2qTWQ 0"/>
            </a:endParaRPr>
          </a:p>
          <a:p>
            <a:pPr marL="285750" indent="-285750">
              <a:buFont typeface="Arial" panose="020B0604020202020204" pitchFamily="34" charset="0"/>
              <a:buChar char="•"/>
            </a:pPr>
            <a:r>
              <a:rPr lang="fi-FI" dirty="0">
                <a:latin typeface="YAFdJs2qTWQ 0"/>
              </a:rPr>
              <a:t>Henkilöstö: 160 000 € / vuosi (mm. eläköitymisten kautta)</a:t>
            </a:r>
          </a:p>
          <a:p>
            <a:pPr marL="285750" indent="-285750">
              <a:buFont typeface="Arial" panose="020B0604020202020204" pitchFamily="34" charset="0"/>
              <a:buChar char="•"/>
            </a:pPr>
            <a:r>
              <a:rPr lang="fi-FI" dirty="0">
                <a:latin typeface="YAFdJs2qTWQ 0"/>
              </a:rPr>
              <a:t>Siivous- ja ateriapalvelut: 100 000 € / vuosi</a:t>
            </a:r>
          </a:p>
          <a:p>
            <a:pPr marL="285750" indent="-285750">
              <a:buFont typeface="Arial" panose="020B0604020202020204" pitchFamily="34" charset="0"/>
              <a:buChar char="•"/>
            </a:pPr>
            <a:r>
              <a:rPr lang="fi-FI" dirty="0">
                <a:latin typeface="YAFdJs2qTWQ 0"/>
              </a:rPr>
              <a:t>Kiinteistöt: 120 000 – 154 000 € / vuosi</a:t>
            </a:r>
          </a:p>
          <a:p>
            <a:endParaRPr lang="fi-FI" dirty="0"/>
          </a:p>
          <a:p>
            <a:r>
              <a:rPr lang="fi-FI" b="1" dirty="0">
                <a:latin typeface="YAFdJs2qTWQ 0"/>
              </a:rPr>
              <a:t>Lisäkustannus</a:t>
            </a:r>
          </a:p>
          <a:p>
            <a:endParaRPr lang="fi-FI" b="1" dirty="0">
              <a:latin typeface="YAFdJs2qTWQ 0"/>
            </a:endParaRPr>
          </a:p>
          <a:p>
            <a:pPr marL="285750" indent="-285750">
              <a:buFont typeface="Arial" panose="020B0604020202020204" pitchFamily="34" charset="0"/>
              <a:buChar char="•"/>
            </a:pPr>
            <a:r>
              <a:rPr lang="fi-FI" dirty="0">
                <a:latin typeface="YAFdJs2qTWQ 0"/>
              </a:rPr>
              <a:t>80 000 € koulukuljetukseen (vuotuinen)</a:t>
            </a:r>
          </a:p>
          <a:p>
            <a:pPr marL="285750" indent="-285750">
              <a:buFont typeface="Arial" panose="020B0604020202020204" pitchFamily="34" charset="0"/>
              <a:buChar char="•"/>
            </a:pPr>
            <a:r>
              <a:rPr lang="fi-FI" dirty="0">
                <a:latin typeface="YAFdJs2qTWQ 0"/>
              </a:rPr>
              <a:t>Alaskirjaus: </a:t>
            </a:r>
            <a:r>
              <a:rPr lang="fi-FI" sz="2000" dirty="0"/>
              <a:t>1,29 </a:t>
            </a:r>
            <a:r>
              <a:rPr lang="fi-FI" dirty="0"/>
              <a:t>- 1,78 milj. € (kertakustannus)</a:t>
            </a:r>
          </a:p>
          <a:p>
            <a:endParaRPr lang="fi-FI" dirty="0">
              <a:latin typeface="YAFdJs2qTWQ 0"/>
            </a:endParaRPr>
          </a:p>
          <a:p>
            <a:pPr marL="285750" indent="-285750">
              <a:buFont typeface="Arial" panose="020B0604020202020204" pitchFamily="34" charset="0"/>
              <a:buChar char="•"/>
            </a:pPr>
            <a:endParaRPr lang="fi-FI" dirty="0">
              <a:latin typeface="YAFdJs2qTWQ 0"/>
            </a:endParaRPr>
          </a:p>
        </p:txBody>
      </p:sp>
    </p:spTree>
    <p:extLst>
      <p:ext uri="{BB962C8B-B14F-4D97-AF65-F5344CB8AC3E}">
        <p14:creationId xmlns:p14="http://schemas.microsoft.com/office/powerpoint/2010/main" val="355264948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uorakulmio 18"/>
          <p:cNvSpPr/>
          <p:nvPr/>
        </p:nvSpPr>
        <p:spPr>
          <a:xfrm>
            <a:off x="0" y="0"/>
            <a:ext cx="4121063" cy="6858000"/>
          </a:xfrm>
          <a:prstGeom prst="rect">
            <a:avLst/>
          </a:prstGeom>
          <a:solidFill>
            <a:srgbClr val="A315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 name="Sisällön paikkamerkki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071733" y="0"/>
            <a:ext cx="6002579" cy="1335035"/>
          </a:xfrm>
        </p:spPr>
      </p:pic>
      <p:sp>
        <p:nvSpPr>
          <p:cNvPr id="5" name="Tekstiruutu 4"/>
          <p:cNvSpPr txBox="1"/>
          <p:nvPr/>
        </p:nvSpPr>
        <p:spPr>
          <a:xfrm>
            <a:off x="5071734" y="966651"/>
            <a:ext cx="6805942" cy="563231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200" b="1" dirty="0">
                <a:solidFill>
                  <a:prstClr val="black"/>
                </a:solidFill>
                <a:latin typeface="Fira Sans" panose="020B0503050000020004" pitchFamily="34" charset="0"/>
              </a:rPr>
              <a:t>Lisäosan rakentaminen </a:t>
            </a:r>
            <a:r>
              <a:rPr lang="fi-FI" sz="1200" dirty="0">
                <a:solidFill>
                  <a:prstClr val="black"/>
                </a:solidFill>
                <a:latin typeface="Fira Sans" panose="020B0503050000020004" pitchFamily="34" charset="0"/>
              </a:rPr>
              <a:t>on Vilppulaan tontin osalta mahdollista itsenäisenä. </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dirty="0">
                <a:solidFill>
                  <a:prstClr val="black"/>
                </a:solidFill>
                <a:latin typeface="Fira Sans" panose="020B0503050000020004" pitchFamily="34" charset="0"/>
              </a:rPr>
              <a:t>Lisäosa käyttövalmis lukuvuoden 2028-2029 alusta</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1200" dirty="0">
              <a:solidFill>
                <a:prstClr val="black"/>
              </a:solidFill>
              <a:latin typeface="Fira Sans" panose="020B05030500000200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dirty="0">
                <a:solidFill>
                  <a:prstClr val="black"/>
                </a:solidFill>
                <a:latin typeface="Fira Sans" panose="020B0503050000020004" pitchFamily="34" charset="0"/>
              </a:rPr>
              <a:t>Rakennukset kannattaisi liittää yhdyskäyvällä toisiinsa.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1200" dirty="0">
              <a:solidFill>
                <a:prstClr val="black"/>
              </a:solidFill>
              <a:latin typeface="Fira Sans" panose="020B05030500000200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b="1" dirty="0">
                <a:solidFill>
                  <a:prstClr val="black"/>
                </a:solidFill>
                <a:latin typeface="Fira Sans" panose="020B0503050000020004" pitchFamily="34" charset="0"/>
              </a:rPr>
              <a:t>Yläkoulurakennuksen peruskorjaus</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1200" dirty="0">
              <a:solidFill>
                <a:prstClr val="black"/>
              </a:solidFill>
              <a:latin typeface="Fira Sans" panose="020B0503050000020004" pitchFamily="34" charset="0"/>
            </a:endParaRPr>
          </a:p>
          <a:p>
            <a:pPr lvl="0">
              <a:defRPr/>
            </a:pPr>
            <a:r>
              <a:rPr lang="fi-FI" sz="1200" dirty="0" smtClean="0">
                <a:solidFill>
                  <a:prstClr val="black"/>
                </a:solidFill>
                <a:latin typeface="Fira Sans" panose="020B0503050000020004" pitchFamily="34" charset="0"/>
              </a:rPr>
              <a:t>K</a:t>
            </a:r>
            <a:r>
              <a:rPr lang="fi-FI" sz="1200" dirty="0">
                <a:solidFill>
                  <a:prstClr val="black"/>
                </a:solidFill>
                <a:latin typeface="Fira Sans" panose="020B0503050000020004" pitchFamily="34" charset="0"/>
              </a:rPr>
              <a:t>ummassakin rakennuksessa on omat </a:t>
            </a:r>
            <a:r>
              <a:rPr lang="fi-FI" sz="1200" dirty="0" smtClean="0">
                <a:solidFill>
                  <a:prstClr val="black"/>
                </a:solidFill>
                <a:latin typeface="Fira Sans" panose="020B0503050000020004" pitchFamily="34" charset="0"/>
              </a:rPr>
              <a:t>talotekniset </a:t>
            </a:r>
            <a:r>
              <a:rPr lang="fi-FI" sz="1200" dirty="0">
                <a:solidFill>
                  <a:prstClr val="black"/>
                </a:solidFill>
                <a:latin typeface="Fira Sans" panose="020B0503050000020004" pitchFamily="34" charset="0"/>
              </a:rPr>
              <a:t>järjestelmät . Elinkaariajattelun kannalta uudisrakennuksen hyödyntäminen helpottuisi, kun vanhaa rakennuskantaa ei ole liitetty rakennusteknisesti.</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1200" dirty="0">
              <a:solidFill>
                <a:prstClr val="black"/>
              </a:solidFill>
              <a:latin typeface="Fira Sans" panose="020B05030500000200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dirty="0">
                <a:solidFill>
                  <a:prstClr val="black"/>
                </a:solidFill>
                <a:latin typeface="Fira Sans" panose="020B0503050000020004" pitchFamily="34" charset="0"/>
              </a:rPr>
              <a:t>Liikuntasalin muuttaminen ruokasaliksi on periaatteessa mahdollista. </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dirty="0">
                <a:solidFill>
                  <a:prstClr val="black"/>
                </a:solidFill>
                <a:latin typeface="Fira Sans" panose="020B0503050000020004" pitchFamily="34" charset="0"/>
              </a:rPr>
              <a:t>Vaadittavat muutostyöt ovat lattian uudistus (vanhan purku ja muutto matolle) ja vesikalusteiden teko. Käytännön vaikeutena järjestelyssä on nykyisen keittiön sijaitseminen kaukana vaikeakulkuisen matkan päässä. Edellä mainitusta syystä valmistuskeittiön rakentaminen uudisrakennuksen yhteyteen olisi perusteltua.</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1200" dirty="0">
              <a:solidFill>
                <a:prstClr val="black"/>
              </a:solidFill>
              <a:latin typeface="Fira Sans" panose="020B05030500000200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dirty="0">
                <a:solidFill>
                  <a:prstClr val="black"/>
                </a:solidFill>
                <a:latin typeface="Fira Sans" panose="020B0503050000020004" pitchFamily="34" charset="0"/>
              </a:rPr>
              <a:t>Liikuntasali voitaisiin muuttaa samalla konseptilla luokkahuoneiksi. Tätä ei laskettu tässä dokumentissa, koska se olisi epäedullista elinkaariajattelulla. Tila vaatisi uudisrakentamiseen verrattavia muutostöitä.</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1200" dirty="0">
              <a:solidFill>
                <a:prstClr val="black"/>
              </a:solidFill>
              <a:latin typeface="Fira Sans" panose="020B05030500000200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dirty="0">
                <a:solidFill>
                  <a:prstClr val="black"/>
                </a:solidFill>
                <a:latin typeface="Fira Sans" panose="020B0503050000020004" pitchFamily="34" charset="0"/>
              </a:rPr>
              <a:t>Parkkivuoden urheilutalon remontointi on huomioitava, koska käyttöaste lisääntyy. Korjaustarpeet ovat ainakin julkisivu, ilmanvaihto, lämmitys ja kosteat tilat.</a:t>
            </a:r>
          </a:p>
          <a:p>
            <a:pPr marL="0" algn="l" rtl="0" eaLnBrk="1" fontAlgn="t" latinLnBrk="0" hangingPunct="1"/>
            <a:r>
              <a:rPr lang="fi-FI" sz="1200" dirty="0">
                <a:solidFill>
                  <a:prstClr val="black"/>
                </a:solidFill>
                <a:latin typeface="Fira Sans" panose="020B0503050000020004" pitchFamily="34" charset="0"/>
              </a:rPr>
              <a:t>Parkkivuoren korjaus 	5 919 000 	2077 m</a:t>
            </a:r>
            <a:r>
              <a:rPr lang="fi-FI" sz="1200" dirty="0">
                <a:solidFill>
                  <a:prstClr val="black"/>
                </a:solidFill>
                <a:latin typeface="Times New Roman" panose="02020603050405020304" pitchFamily="18" charset="0"/>
                <a:cs typeface="Times New Roman" panose="02020603050405020304" pitchFamily="18" charset="0"/>
              </a:rPr>
              <a:t>²</a:t>
            </a:r>
            <a:r>
              <a:rPr lang="fi-FI" sz="1200" dirty="0">
                <a:solidFill>
                  <a:prstClr val="black"/>
                </a:solidFill>
                <a:latin typeface="Fira Sans" panose="020B0503050000020004" pitchFamily="34" charset="0"/>
              </a:rPr>
              <a:t>. 2850 €/m</a:t>
            </a:r>
            <a:r>
              <a:rPr lang="fi-FI" sz="1200" dirty="0">
                <a:solidFill>
                  <a:prstClr val="black"/>
                </a:solidFill>
                <a:latin typeface="Times New Roman" panose="02020603050405020304" pitchFamily="18" charset="0"/>
                <a:cs typeface="Times New Roman" panose="02020603050405020304" pitchFamily="18" charset="0"/>
              </a:rPr>
              <a:t>²</a:t>
            </a:r>
            <a:endParaRPr lang="fi-FI" sz="1200" dirty="0">
              <a:solidFill>
                <a:prstClr val="black"/>
              </a:solidFill>
              <a:latin typeface="Fira Sans" panose="020B05030500000200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1200" dirty="0" smtClean="0">
              <a:solidFill>
                <a:prstClr val="black"/>
              </a:solidFill>
              <a:latin typeface="Fira Sans" panose="020B0503050000020004" pitchFamily="34" charset="0"/>
            </a:endParaRPr>
          </a:p>
          <a:p>
            <a:pPr marL="285750" lvl="0" indent="-285750">
              <a:buFont typeface="Arial" panose="020B0604020202020204" pitchFamily="34" charset="0"/>
              <a:buChar char="•"/>
              <a:defRPr/>
            </a:pPr>
            <a:r>
              <a:rPr lang="fi-FI" sz="1200" b="1" dirty="0">
                <a:solidFill>
                  <a:prstClr val="black"/>
                </a:solidFill>
                <a:latin typeface="Fira Sans" panose="020B0503050000020004" pitchFamily="34" charset="0"/>
              </a:rPr>
              <a:t>Koulun peruskorjauksen ja </a:t>
            </a:r>
            <a:r>
              <a:rPr lang="fi-FI" sz="1200" b="1" dirty="0" smtClean="0">
                <a:solidFill>
                  <a:prstClr val="black"/>
                </a:solidFill>
                <a:latin typeface="Fira Sans" panose="020B0503050000020004" pitchFamily="34" charset="0"/>
              </a:rPr>
              <a:t>lisärakennuksen </a:t>
            </a:r>
            <a:r>
              <a:rPr lang="fi-FI" sz="1200" b="1" dirty="0">
                <a:solidFill>
                  <a:prstClr val="black"/>
                </a:solidFill>
                <a:latin typeface="Fira Sans" panose="020B0503050000020004" pitchFamily="34" charset="0"/>
              </a:rPr>
              <a:t>yhteishinta: </a:t>
            </a:r>
            <a:r>
              <a:rPr lang="fi-FI" sz="1200" dirty="0">
                <a:solidFill>
                  <a:prstClr val="black"/>
                </a:solidFill>
                <a:latin typeface="Fira Sans" panose="020B0503050000020004" pitchFamily="34" charset="0"/>
              </a:rPr>
              <a:t>9 252 550 – 9 707 550 €</a:t>
            </a:r>
          </a:p>
          <a:p>
            <a:pPr marL="171450" indent="-171450">
              <a:buFont typeface="Arial" panose="020B0604020202020204" pitchFamily="34" charset="0"/>
              <a:buChar char="•"/>
              <a:defRPr/>
            </a:pPr>
            <a:r>
              <a:rPr lang="fi-FI" sz="1200" b="1" dirty="0">
                <a:solidFill>
                  <a:prstClr val="black"/>
                </a:solidFill>
                <a:latin typeface="Fira Sans" panose="020B0503050000020004" pitchFamily="34" charset="0"/>
              </a:rPr>
              <a:t>   Alaskirjaus: </a:t>
            </a:r>
            <a:r>
              <a:rPr lang="fi-FI" sz="1200" dirty="0">
                <a:solidFill>
                  <a:prstClr val="black"/>
                </a:solidFill>
                <a:latin typeface="Fira Sans" panose="020B0503050000020004" pitchFamily="34" charset="0"/>
              </a:rPr>
              <a:t>1,29 milj. € (1,78 milj. €)</a:t>
            </a:r>
          </a:p>
          <a:p>
            <a:pPr marL="285750" lvl="0" indent="-285750">
              <a:buFont typeface="Arial" panose="020B0604020202020204" pitchFamily="34" charset="0"/>
              <a:buChar char="•"/>
              <a:defRPr/>
            </a:pPr>
            <a:r>
              <a:rPr lang="fi-FI" sz="1200" b="1" dirty="0">
                <a:solidFill>
                  <a:prstClr val="black"/>
                </a:solidFill>
                <a:latin typeface="Fira Sans" panose="020B0503050000020004" pitchFamily="34" charset="0"/>
              </a:rPr>
              <a:t>Parkkivuoren remontin hinta: </a:t>
            </a:r>
            <a:r>
              <a:rPr lang="fi-FI" sz="1200" dirty="0">
                <a:solidFill>
                  <a:prstClr val="black"/>
                </a:solidFill>
                <a:latin typeface="Fira Sans" panose="020B0503050000020004" pitchFamily="34" charset="0"/>
              </a:rPr>
              <a:t>5 919 000 €</a:t>
            </a:r>
            <a:endParaRPr lang="fi-FI" sz="1200" b="1" dirty="0">
              <a:solidFill>
                <a:prstClr val="black"/>
              </a:solidFill>
              <a:latin typeface="Fira Sans" panose="020B0503050000020004" pitchFamily="34" charset="0"/>
            </a:endParaRPr>
          </a:p>
          <a:p>
            <a:pPr marL="285750" lvl="0" indent="-285750">
              <a:buFont typeface="Arial" panose="020B0604020202020204" pitchFamily="34" charset="0"/>
              <a:buChar char="•"/>
              <a:defRPr/>
            </a:pPr>
            <a:r>
              <a:rPr lang="fi-FI" sz="1200" b="1" u="sng" dirty="0">
                <a:solidFill>
                  <a:prstClr val="black"/>
                </a:solidFill>
                <a:latin typeface="Fira Sans" panose="020B0503050000020004" pitchFamily="34" charset="0"/>
              </a:rPr>
              <a:t>Kustannukset yhteensä: 18 561 550 – 19 016 550 € </a:t>
            </a:r>
            <a:r>
              <a:rPr lang="fi-FI" sz="1200" b="1" dirty="0">
                <a:solidFill>
                  <a:prstClr val="black"/>
                </a:solidFill>
                <a:latin typeface="Fira Sans" panose="020B0503050000020004" pitchFamily="34" charset="0"/>
              </a:rPr>
              <a:t>(sisältää väistötilat 2,1 milj.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1200" dirty="0">
              <a:solidFill>
                <a:prstClr val="black"/>
              </a:solidFill>
              <a:latin typeface="Fira Sans" panose="020B0503050000020004" pitchFamily="34" charset="0"/>
            </a:endParaRPr>
          </a:p>
        </p:txBody>
      </p:sp>
      <p:sp>
        <p:nvSpPr>
          <p:cNvPr id="6" name="Tekstiruutu 5"/>
          <p:cNvSpPr txBox="1"/>
          <p:nvPr/>
        </p:nvSpPr>
        <p:spPr>
          <a:xfrm>
            <a:off x="463665" y="358184"/>
            <a:ext cx="3193731" cy="224676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2000" b="1" i="0" u="none" strike="noStrike" kern="1200" cap="none" spc="0" normalizeH="0" baseline="0" noProof="0" dirty="0">
                <a:ln>
                  <a:noFill/>
                </a:ln>
                <a:solidFill>
                  <a:srgbClr val="FFFFFF"/>
                </a:solidFill>
                <a:effectLst/>
                <a:uLnTx/>
                <a:uFillTx/>
                <a:latin typeface="Calibri" panose="020F0502020204030204"/>
                <a:ea typeface="+mn-ea"/>
                <a:cs typeface="+mn-cs"/>
              </a:rPr>
              <a:t>Vaihtoehto </a:t>
            </a:r>
            <a:r>
              <a:rPr kumimoji="0" lang="fi-FI" sz="2000" b="1" i="0" u="none" strike="noStrike" kern="1200" cap="none" spc="0" normalizeH="0" baseline="0" noProof="0" dirty="0" smtClean="0">
                <a:ln>
                  <a:noFill/>
                </a:ln>
                <a:solidFill>
                  <a:srgbClr val="FFFFFF"/>
                </a:solidFill>
                <a:effectLst/>
                <a:uLnTx/>
                <a:uFillTx/>
                <a:latin typeface="Calibri" panose="020F0502020204030204"/>
                <a:ea typeface="+mn-ea"/>
                <a:cs typeface="+mn-cs"/>
              </a:rPr>
              <a:t>1a: </a:t>
            </a:r>
            <a:r>
              <a:rPr kumimoji="0" lang="fi-FI" sz="2000" b="1" i="0" u="none" strike="noStrike" kern="1200" cap="none" spc="0" normalizeH="0" baseline="0" noProof="0" dirty="0">
                <a:ln>
                  <a:noFill/>
                </a:ln>
                <a:solidFill>
                  <a:srgbClr val="FFFFFF"/>
                </a:solidFill>
                <a:effectLst/>
                <a:uLnTx/>
                <a:uFillTx/>
                <a:latin typeface="Calibri" panose="020F0502020204030204"/>
                <a:ea typeface="+mn-ea"/>
                <a:cs typeface="+mn-cs"/>
              </a:rPr>
              <a:t>Lukion ja yhteiskoulun sijoittaminen Vilppulan yhteiskoulun alueelle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2000" b="1" dirty="0">
              <a:solidFill>
                <a:srgbClr val="FFFFFF"/>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2000" b="1" i="0" u="none" strike="noStrike" kern="1200" cap="none" spc="0" normalizeH="0" baseline="0" noProof="0" dirty="0">
              <a:ln>
                <a:noFill/>
              </a:ln>
              <a:solidFill>
                <a:srgbClr val="FFFFFF"/>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20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21" name="Kuva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6094" y="5813892"/>
            <a:ext cx="642365" cy="642365"/>
          </a:xfrm>
          <a:prstGeom prst="rect">
            <a:avLst/>
          </a:prstGeom>
        </p:spPr>
      </p:pic>
      <p:pic>
        <p:nvPicPr>
          <p:cNvPr id="2" name="Kuva 1"/>
          <p:cNvPicPr>
            <a:picLocks noChangeAspect="1"/>
          </p:cNvPicPr>
          <p:nvPr/>
        </p:nvPicPr>
        <p:blipFill>
          <a:blip r:embed="rId4"/>
          <a:stretch>
            <a:fillRect/>
          </a:stretch>
        </p:blipFill>
        <p:spPr>
          <a:xfrm>
            <a:off x="526093" y="2138997"/>
            <a:ext cx="3206711" cy="3382237"/>
          </a:xfrm>
          <a:prstGeom prst="rect">
            <a:avLst/>
          </a:prstGeom>
        </p:spPr>
      </p:pic>
      <p:pic>
        <p:nvPicPr>
          <p:cNvPr id="1026" name="Picture 2" descr="Vilppulan yhteiskouluun valitaan uusi rehtori - Uutiset - KMV-lehti"/>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308888" y="971285"/>
            <a:ext cx="1530850" cy="10205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981409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A80DD2-3050-5589-FCEC-E38A88D7B71F}"/>
            </a:ext>
          </a:extLst>
        </p:cNvPr>
        <p:cNvGrpSpPr/>
        <p:nvPr/>
      </p:nvGrpSpPr>
      <p:grpSpPr>
        <a:xfrm>
          <a:off x="0" y="0"/>
          <a:ext cx="0" cy="0"/>
          <a:chOff x="0" y="0"/>
          <a:chExt cx="0" cy="0"/>
        </a:xfrm>
      </p:grpSpPr>
      <p:sp>
        <p:nvSpPr>
          <p:cNvPr id="19" name="Suorakulmio 18">
            <a:extLst>
              <a:ext uri="{FF2B5EF4-FFF2-40B4-BE49-F238E27FC236}">
                <a16:creationId xmlns:a16="http://schemas.microsoft.com/office/drawing/2014/main" id="{84EC99C0-0E65-B2ED-699D-4A9A74A09B98}"/>
              </a:ext>
            </a:extLst>
          </p:cNvPr>
          <p:cNvSpPr/>
          <p:nvPr/>
        </p:nvSpPr>
        <p:spPr>
          <a:xfrm>
            <a:off x="0" y="0"/>
            <a:ext cx="4121063" cy="6858000"/>
          </a:xfrm>
          <a:prstGeom prst="rect">
            <a:avLst/>
          </a:prstGeom>
          <a:solidFill>
            <a:srgbClr val="A315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 name="Sisällön paikkamerkki 3">
            <a:extLst>
              <a:ext uri="{FF2B5EF4-FFF2-40B4-BE49-F238E27FC236}">
                <a16:creationId xmlns:a16="http://schemas.microsoft.com/office/drawing/2014/main" id="{AB00AB5D-786A-CF78-D292-5C88E1A9503F}"/>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071733" y="0"/>
            <a:ext cx="6002579" cy="1335035"/>
          </a:xfrm>
        </p:spPr>
      </p:pic>
      <p:sp>
        <p:nvSpPr>
          <p:cNvPr id="5" name="Tekstiruutu 4">
            <a:extLst>
              <a:ext uri="{FF2B5EF4-FFF2-40B4-BE49-F238E27FC236}">
                <a16:creationId xmlns:a16="http://schemas.microsoft.com/office/drawing/2014/main" id="{821ADBFD-0875-C342-0FE0-D9B244467D16}"/>
              </a:ext>
            </a:extLst>
          </p:cNvPr>
          <p:cNvSpPr txBox="1"/>
          <p:nvPr/>
        </p:nvSpPr>
        <p:spPr>
          <a:xfrm>
            <a:off x="4962494" y="1024477"/>
            <a:ext cx="6444642" cy="470898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i-FI" sz="1200" b="1" dirty="0">
              <a:solidFill>
                <a:prstClr val="black"/>
              </a:solidFill>
              <a:latin typeface="Fira Sans" panose="020B05030500000200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1200" b="1" dirty="0">
              <a:solidFill>
                <a:prstClr val="black"/>
              </a:solidFill>
              <a:latin typeface="Fira Sans" panose="020B05030500000200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1200" b="1" dirty="0">
              <a:solidFill>
                <a:prstClr val="black"/>
              </a:solidFill>
              <a:latin typeface="Fira Sans" panose="020B05030500000200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b="1" dirty="0">
                <a:solidFill>
                  <a:prstClr val="black"/>
                </a:solidFill>
                <a:latin typeface="Fira Sans" panose="020B0503050000020004" pitchFamily="34" charset="0"/>
              </a:rPr>
              <a:t>Vilppulaan rakennetaan kokonaan uusi koulurakennus</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1200" dirty="0">
              <a:solidFill>
                <a:prstClr val="black"/>
              </a:solidFill>
              <a:latin typeface="Fira Sans" panose="020B05030500000200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1200" dirty="0">
              <a:solidFill>
                <a:prstClr val="black"/>
              </a:solidFill>
              <a:latin typeface="Fira Sans" panose="020B05030500000200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dirty="0">
                <a:solidFill>
                  <a:prstClr val="black"/>
                </a:solidFill>
                <a:latin typeface="Fira Sans" panose="020B0503050000020004" pitchFamily="34" charset="0"/>
              </a:rPr>
              <a:t>Vilppulan yhteiskoulun alueella sijaitseva koulurakennus on liian pieni kaikille yläkoululaisille ja lukiolle. Näin ollen koko Mänttä-Vilppulan yläkoulun ja Mäntän lukion sijoittaminen Vilppulaan vaatii lisärakentamista. Kokonaan uuden koulurakentamisen kustannukset olisivat seuraavat: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1200" dirty="0" smtClean="0">
              <a:solidFill>
                <a:prstClr val="black"/>
              </a:solidFill>
              <a:latin typeface="Fira Sans" panose="020B0503050000020004" pitchFamily="34" charset="0"/>
            </a:endParaRPr>
          </a:p>
          <a:p>
            <a:pPr marL="285750" indent="-285750">
              <a:buFont typeface="Arial" panose="020B0604020202020204" pitchFamily="34" charset="0"/>
              <a:buChar char="•"/>
              <a:defRPr/>
            </a:pPr>
            <a:r>
              <a:rPr lang="fi-FI" sz="1200" b="1" dirty="0">
                <a:solidFill>
                  <a:prstClr val="black"/>
                </a:solidFill>
                <a:latin typeface="Fira Sans" panose="020B0503050000020004" pitchFamily="34" charset="0"/>
              </a:rPr>
              <a:t>Uuden koulurakennuksen hinta: </a:t>
            </a:r>
            <a:r>
              <a:rPr lang="fi-FI" sz="1200" dirty="0">
                <a:solidFill>
                  <a:prstClr val="black"/>
                </a:solidFill>
                <a:latin typeface="Fira Sans" panose="020B0503050000020004" pitchFamily="34" charset="0"/>
              </a:rPr>
              <a:t>6 495 000 - 7 650 000 €</a:t>
            </a:r>
          </a:p>
          <a:p>
            <a:pPr marL="285750" indent="-285750">
              <a:buFont typeface="Arial" panose="020B0604020202020204" pitchFamily="34" charset="0"/>
              <a:buChar char="•"/>
              <a:defRPr/>
            </a:pPr>
            <a:r>
              <a:rPr lang="fi-FI" sz="1200" b="1" dirty="0">
                <a:solidFill>
                  <a:prstClr val="black"/>
                </a:solidFill>
                <a:latin typeface="Fira Sans" panose="020B0503050000020004" pitchFamily="34" charset="0"/>
              </a:rPr>
              <a:t>Alaskirjaus: </a:t>
            </a:r>
            <a:r>
              <a:rPr lang="fi-FI" sz="1200" dirty="0">
                <a:solidFill>
                  <a:prstClr val="black"/>
                </a:solidFill>
                <a:latin typeface="Fira Sans" panose="020B0503050000020004" pitchFamily="34" charset="0"/>
              </a:rPr>
              <a:t>1,63 milj. € (Koskela 1,29 milj. € ja </a:t>
            </a:r>
            <a:r>
              <a:rPr lang="fi-FI" sz="1200" dirty="0" err="1">
                <a:solidFill>
                  <a:prstClr val="black"/>
                </a:solidFill>
                <a:latin typeface="Fira Sans" panose="020B0503050000020004" pitchFamily="34" charset="0"/>
              </a:rPr>
              <a:t>VYK:n</a:t>
            </a:r>
            <a:r>
              <a:rPr lang="fi-FI" sz="1200" dirty="0">
                <a:solidFill>
                  <a:prstClr val="black"/>
                </a:solidFill>
                <a:latin typeface="Fira Sans" panose="020B0503050000020004" pitchFamily="34" charset="0"/>
              </a:rPr>
              <a:t> 340 000 € alaskirjaus)</a:t>
            </a:r>
            <a:endParaRPr lang="fi-FI" sz="1200" b="1" dirty="0">
              <a:solidFill>
                <a:prstClr val="black"/>
              </a:solidFill>
              <a:latin typeface="Fira Sans" panose="020B0503050000020004" pitchFamily="34" charset="0"/>
            </a:endParaRPr>
          </a:p>
          <a:p>
            <a:pPr marL="285750" indent="-285750">
              <a:buFont typeface="Arial" panose="020B0604020202020204" pitchFamily="34" charset="0"/>
              <a:buChar char="•"/>
              <a:defRPr/>
            </a:pPr>
            <a:r>
              <a:rPr lang="fi-FI" sz="1200" b="1" dirty="0">
                <a:solidFill>
                  <a:prstClr val="black"/>
                </a:solidFill>
                <a:latin typeface="Fira Sans" panose="020B0503050000020004" pitchFamily="34" charset="0"/>
              </a:rPr>
              <a:t>Parkkivuoren remontin hinta: </a:t>
            </a:r>
            <a:r>
              <a:rPr lang="fi-FI" sz="1200" dirty="0">
                <a:solidFill>
                  <a:prstClr val="black"/>
                </a:solidFill>
                <a:latin typeface="Fira Sans" panose="020B0503050000020004" pitchFamily="34" charset="0"/>
              </a:rPr>
              <a:t>5 919 000 €</a:t>
            </a:r>
            <a:endParaRPr lang="fi-FI" sz="1200" b="1" dirty="0">
              <a:solidFill>
                <a:prstClr val="black"/>
              </a:solidFill>
              <a:latin typeface="Fira Sans" panose="020B0503050000020004" pitchFamily="34" charset="0"/>
            </a:endParaRPr>
          </a:p>
          <a:p>
            <a:pPr marL="285750" lvl="0" indent="-285750">
              <a:buFont typeface="Arial" panose="020B0604020202020204" pitchFamily="34" charset="0"/>
              <a:buChar char="•"/>
              <a:defRPr/>
            </a:pPr>
            <a:r>
              <a:rPr lang="fi-FI" sz="1200" b="1" u="sng" dirty="0">
                <a:solidFill>
                  <a:prstClr val="black"/>
                </a:solidFill>
                <a:latin typeface="Fira Sans" panose="020B0503050000020004" pitchFamily="34" charset="0"/>
              </a:rPr>
              <a:t>Kustannukset yhteensä: 14 044 000 – 15 199 000 €</a:t>
            </a:r>
          </a:p>
          <a:p>
            <a:pPr marL="285750" lvl="0" indent="-285750">
              <a:buFont typeface="Arial" panose="020B0604020202020204" pitchFamily="34" charset="0"/>
              <a:buChar char="•"/>
              <a:defRPr/>
            </a:pPr>
            <a:r>
              <a:rPr lang="fi-FI" sz="1200" b="1" dirty="0" err="1">
                <a:solidFill>
                  <a:prstClr val="black"/>
                </a:solidFill>
                <a:latin typeface="Fira Sans" panose="020B0503050000020004" pitchFamily="34" charset="0"/>
              </a:rPr>
              <a:t>Huom</a:t>
            </a:r>
            <a:r>
              <a:rPr lang="fi-FI" sz="1200" b="1" dirty="0">
                <a:solidFill>
                  <a:prstClr val="black"/>
                </a:solidFill>
                <a:latin typeface="Fira Sans" panose="020B0503050000020004" pitchFamily="34" charset="0"/>
              </a:rPr>
              <a:t>! Kaupunkiin jäisi vain yksi liikuntasali!</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1200" dirty="0">
              <a:solidFill>
                <a:prstClr val="black"/>
              </a:solidFill>
              <a:latin typeface="Fira Sans" panose="020B05030500000200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1200" dirty="0">
              <a:solidFill>
                <a:prstClr val="black"/>
              </a:solidFill>
              <a:latin typeface="Fira Sans" panose="020B0503050000020004" pitchFamily="34" charset="0"/>
            </a:endParaRPr>
          </a:p>
          <a:p>
            <a:pPr>
              <a:defRPr/>
            </a:pPr>
            <a:r>
              <a:rPr lang="fi-FI" sz="1200" dirty="0">
                <a:solidFill>
                  <a:prstClr val="black"/>
                </a:solidFill>
                <a:latin typeface="Fira Sans" panose="020B0503050000020004" pitchFamily="34" charset="0"/>
              </a:rPr>
              <a:t>Huom! Parkkivuoden urheilutalon remontointi on huomioitava, koska käyttöaste lisääntyy. Korjaustarpeet ovat ainakin julkisivu, ilmanvaihto, lämmitys ja kosteat tilat. Korjausta suositellaan viipymättä. Korjauksen tarve voi olla, varsinkin talotekniikan osalta, äkillinen</a:t>
            </a:r>
            <a:r>
              <a:rPr lang="fi-FI" sz="1200" dirty="0" smtClean="0">
                <a:solidFill>
                  <a:prstClr val="black"/>
                </a:solidFill>
                <a:latin typeface="Fira Sans" panose="020B0503050000020004" pitchFamily="34" charset="0"/>
              </a:rPr>
              <a:t>.</a:t>
            </a:r>
          </a:p>
          <a:p>
            <a:pPr>
              <a:defRPr/>
            </a:pPr>
            <a:endParaRPr lang="fi-FI" sz="1200" dirty="0">
              <a:solidFill>
                <a:prstClr val="black"/>
              </a:solidFill>
              <a:latin typeface="Fira Sans" panose="020B0503050000020004" pitchFamily="34" charset="0"/>
            </a:endParaRPr>
          </a:p>
          <a:p>
            <a:pPr marL="628650" lvl="1" indent="-171450">
              <a:buFont typeface="Wingdings" panose="05000000000000000000" pitchFamily="2" charset="2"/>
              <a:buChar char="Ø"/>
              <a:defRPr/>
            </a:pPr>
            <a:r>
              <a:rPr lang="fi-FI" sz="1200" b="1" dirty="0" smtClean="0">
                <a:solidFill>
                  <a:prstClr val="black"/>
                </a:solidFill>
                <a:latin typeface="Fira Sans" panose="020B0503050000020004" pitchFamily="34" charset="0"/>
              </a:rPr>
              <a:t>Hinta ilman Parkkivuoren urheilutalon remonttia: 8 125 000 € - 9 280 000 €</a:t>
            </a:r>
            <a:endParaRPr lang="fi-FI" sz="1200" b="1" dirty="0">
              <a:solidFill>
                <a:prstClr val="black"/>
              </a:solidFill>
              <a:latin typeface="Fira Sans" panose="020B05030500000200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1200" dirty="0">
              <a:solidFill>
                <a:prstClr val="black"/>
              </a:solidFill>
              <a:latin typeface="Fira Sans" panose="020B05030500000200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1200" dirty="0">
              <a:solidFill>
                <a:prstClr val="black"/>
              </a:solidFill>
              <a:latin typeface="Fira Sans" panose="020B0503050000020004" pitchFamily="34" charset="0"/>
            </a:endParaRPr>
          </a:p>
        </p:txBody>
      </p:sp>
      <p:sp>
        <p:nvSpPr>
          <p:cNvPr id="6" name="Tekstiruutu 5">
            <a:extLst>
              <a:ext uri="{FF2B5EF4-FFF2-40B4-BE49-F238E27FC236}">
                <a16:creationId xmlns:a16="http://schemas.microsoft.com/office/drawing/2014/main" id="{CFF8AA78-F912-56C2-67E2-34716090AA0F}"/>
              </a:ext>
            </a:extLst>
          </p:cNvPr>
          <p:cNvSpPr txBox="1"/>
          <p:nvPr/>
        </p:nvSpPr>
        <p:spPr>
          <a:xfrm>
            <a:off x="526094" y="322343"/>
            <a:ext cx="3193731" cy="224676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2000" b="1" i="0" u="none" strike="noStrike" kern="1200" cap="none" spc="0" normalizeH="0" baseline="0" noProof="0" dirty="0">
                <a:ln>
                  <a:noFill/>
                </a:ln>
                <a:solidFill>
                  <a:srgbClr val="FFFFFF"/>
                </a:solidFill>
                <a:effectLst/>
                <a:uLnTx/>
                <a:uFillTx/>
                <a:latin typeface="Calibri" panose="020F0502020204030204"/>
                <a:ea typeface="+mn-ea"/>
                <a:cs typeface="+mn-cs"/>
              </a:rPr>
              <a:t>Vaihtoehto </a:t>
            </a:r>
            <a:r>
              <a:rPr kumimoji="0" lang="fi-FI" sz="2000" b="1" i="0" u="none" strike="noStrike" kern="1200" cap="none" spc="0" normalizeH="0" baseline="0" noProof="0" dirty="0" smtClean="0">
                <a:ln>
                  <a:noFill/>
                </a:ln>
                <a:solidFill>
                  <a:srgbClr val="FFFFFF"/>
                </a:solidFill>
                <a:effectLst/>
                <a:uLnTx/>
                <a:uFillTx/>
                <a:latin typeface="Calibri" panose="020F0502020204030204"/>
                <a:ea typeface="+mn-ea"/>
                <a:cs typeface="+mn-cs"/>
              </a:rPr>
              <a:t>1b: </a:t>
            </a:r>
            <a:r>
              <a:rPr kumimoji="0" lang="fi-FI" sz="2000" b="1" i="0" u="none" strike="noStrike" kern="1200" cap="none" spc="0" normalizeH="0" baseline="0" noProof="0" dirty="0">
                <a:ln>
                  <a:noFill/>
                </a:ln>
                <a:solidFill>
                  <a:srgbClr val="FFFFFF"/>
                </a:solidFill>
                <a:effectLst/>
                <a:uLnTx/>
                <a:uFillTx/>
                <a:latin typeface="Calibri" panose="020F0502020204030204"/>
                <a:ea typeface="+mn-ea"/>
                <a:cs typeface="+mn-cs"/>
              </a:rPr>
              <a:t>Lukion ja </a:t>
            </a:r>
            <a:r>
              <a:rPr kumimoji="0" lang="fi-FI" sz="2000" b="1" i="0" u="none" strike="noStrike" kern="1200" cap="none" spc="0" normalizeH="0" baseline="0" noProof="0" dirty="0" smtClean="0">
                <a:ln>
                  <a:noFill/>
                </a:ln>
                <a:solidFill>
                  <a:srgbClr val="FFFFFF"/>
                </a:solidFill>
                <a:effectLst/>
                <a:uLnTx/>
                <a:uFillTx/>
                <a:latin typeface="Calibri" panose="020F0502020204030204"/>
                <a:ea typeface="+mn-ea"/>
                <a:cs typeface="+mn-cs"/>
              </a:rPr>
              <a:t>yläkoulun </a:t>
            </a:r>
            <a:r>
              <a:rPr kumimoji="0" lang="fi-FI" sz="2000" b="1" i="0" u="none" strike="noStrike" kern="1200" cap="none" spc="0" normalizeH="0" baseline="0" noProof="0" dirty="0">
                <a:ln>
                  <a:noFill/>
                </a:ln>
                <a:solidFill>
                  <a:srgbClr val="FFFFFF"/>
                </a:solidFill>
                <a:effectLst/>
                <a:uLnTx/>
                <a:uFillTx/>
                <a:latin typeface="Calibri" panose="020F0502020204030204"/>
                <a:ea typeface="+mn-ea"/>
                <a:cs typeface="+mn-cs"/>
              </a:rPr>
              <a:t>sijoittaminen Vilppulan yhteiskoulun alueelle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2000" b="1" dirty="0">
              <a:solidFill>
                <a:srgbClr val="FFFFFF"/>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2000" b="1" i="0" u="none" strike="noStrike" kern="1200" cap="none" spc="0" normalizeH="0" baseline="0" noProof="0" dirty="0">
              <a:ln>
                <a:noFill/>
              </a:ln>
              <a:solidFill>
                <a:srgbClr val="FFFFFF"/>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20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21" name="Kuva 20">
            <a:extLst>
              <a:ext uri="{FF2B5EF4-FFF2-40B4-BE49-F238E27FC236}">
                <a16:creationId xmlns:a16="http://schemas.microsoft.com/office/drawing/2014/main" id="{B6419772-65DE-CDF3-FCF6-5A08ADCF1A1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6094" y="5813892"/>
            <a:ext cx="642365" cy="642365"/>
          </a:xfrm>
          <a:prstGeom prst="rect">
            <a:avLst/>
          </a:prstGeom>
        </p:spPr>
      </p:pic>
      <p:pic>
        <p:nvPicPr>
          <p:cNvPr id="8" name="Kuva 7"/>
          <p:cNvPicPr>
            <a:picLocks noChangeAspect="1"/>
          </p:cNvPicPr>
          <p:nvPr/>
        </p:nvPicPr>
        <p:blipFill>
          <a:blip r:embed="rId4"/>
          <a:stretch>
            <a:fillRect/>
          </a:stretch>
        </p:blipFill>
        <p:spPr>
          <a:xfrm>
            <a:off x="531955" y="2131744"/>
            <a:ext cx="3187870" cy="3362365"/>
          </a:xfrm>
          <a:prstGeom prst="rect">
            <a:avLst/>
          </a:prstGeom>
        </p:spPr>
      </p:pic>
      <p:pic>
        <p:nvPicPr>
          <p:cNvPr id="10" name="Picture 2" descr="Vilppulan yhteiskouluun valitaan uusi rehtori - Uutiset - KMV-lehti"/>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042698" y="1024477"/>
            <a:ext cx="1530850" cy="10205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25723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6BA8E5-D6DA-8F0E-E6E0-5605D1F35405}"/>
            </a:ext>
          </a:extLst>
        </p:cNvPr>
        <p:cNvGrpSpPr/>
        <p:nvPr/>
      </p:nvGrpSpPr>
      <p:grpSpPr>
        <a:xfrm>
          <a:off x="0" y="0"/>
          <a:ext cx="0" cy="0"/>
          <a:chOff x="0" y="0"/>
          <a:chExt cx="0" cy="0"/>
        </a:xfrm>
      </p:grpSpPr>
      <p:sp>
        <p:nvSpPr>
          <p:cNvPr id="19" name="Suorakulmio 18">
            <a:extLst>
              <a:ext uri="{FF2B5EF4-FFF2-40B4-BE49-F238E27FC236}">
                <a16:creationId xmlns:a16="http://schemas.microsoft.com/office/drawing/2014/main" id="{5DAE05AE-B044-64F8-5357-6A0FA015D8E5}"/>
              </a:ext>
            </a:extLst>
          </p:cNvPr>
          <p:cNvSpPr/>
          <p:nvPr/>
        </p:nvSpPr>
        <p:spPr>
          <a:xfrm>
            <a:off x="0" y="0"/>
            <a:ext cx="4121063" cy="6858000"/>
          </a:xfrm>
          <a:prstGeom prst="rect">
            <a:avLst/>
          </a:prstGeom>
          <a:solidFill>
            <a:srgbClr val="A315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Sisällön paikkamerkki 3">
            <a:extLst>
              <a:ext uri="{FF2B5EF4-FFF2-40B4-BE49-F238E27FC236}">
                <a16:creationId xmlns:a16="http://schemas.microsoft.com/office/drawing/2014/main" id="{18F69DBF-BB92-3725-EC85-116399BE9D4D}"/>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071733" y="0"/>
            <a:ext cx="6002579" cy="1335035"/>
          </a:xfrm>
        </p:spPr>
      </p:pic>
      <p:sp>
        <p:nvSpPr>
          <p:cNvPr id="5" name="Tekstiruutu 4">
            <a:extLst>
              <a:ext uri="{FF2B5EF4-FFF2-40B4-BE49-F238E27FC236}">
                <a16:creationId xmlns:a16="http://schemas.microsoft.com/office/drawing/2014/main" id="{0FB3F4FF-320F-84C7-DAF3-CEEA88EF2D25}"/>
              </a:ext>
            </a:extLst>
          </p:cNvPr>
          <p:cNvSpPr txBox="1"/>
          <p:nvPr/>
        </p:nvSpPr>
        <p:spPr>
          <a:xfrm>
            <a:off x="4979095" y="1033581"/>
            <a:ext cx="6444642" cy="543225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i-FI" sz="1200" dirty="0">
              <a:solidFill>
                <a:prstClr val="black"/>
              </a:solidFill>
              <a:latin typeface="Fira Sans" panose="020B05030500000200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b="1" dirty="0">
                <a:solidFill>
                  <a:prstClr val="black"/>
                </a:solidFill>
                <a:latin typeface="Fira Sans" panose="020B0503050000020004" pitchFamily="34" charset="0"/>
              </a:rPr>
              <a:t>P</a:t>
            </a:r>
            <a:r>
              <a:rPr lang="fi-FI" sz="1200" b="1" dirty="0" smtClean="0">
                <a:solidFill>
                  <a:prstClr val="black"/>
                </a:solidFill>
                <a:latin typeface="Fira Sans" panose="020B0503050000020004" pitchFamily="34" charset="0"/>
              </a:rPr>
              <a:t>eruskorjaus</a:t>
            </a:r>
            <a:r>
              <a:rPr lang="fi-FI" sz="1200" b="1" dirty="0">
                <a:solidFill>
                  <a:prstClr val="black"/>
                </a:solidFill>
                <a:latin typeface="Fira Sans" panose="020B05030500000200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dirty="0">
                <a:solidFill>
                  <a:prstClr val="black"/>
                </a:solidFill>
                <a:latin typeface="Fira Sans" panose="020B0503050000020004" pitchFamily="34" charset="0"/>
              </a:rPr>
              <a:t>Koskelan yläkoulun, liikuntasalin, keittiön, ruokasalin ja lukion peruskorjaus. </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dirty="0">
                <a:solidFill>
                  <a:prstClr val="black"/>
                </a:solidFill>
                <a:latin typeface="Fira Sans" panose="020B0503050000020004" pitchFamily="34" charset="0"/>
              </a:rPr>
              <a:t>Olemassa olevat rakennukset korjataan perusteellisesti.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1200" dirty="0">
              <a:solidFill>
                <a:prstClr val="black"/>
              </a:solidFill>
              <a:latin typeface="Fira Sans" panose="020B05030500000200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dirty="0">
                <a:solidFill>
                  <a:prstClr val="black"/>
                </a:solidFill>
                <a:latin typeface="Fira Sans" panose="020B0503050000020004" pitchFamily="34" charset="0"/>
              </a:rPr>
              <a:t>Liikuntasalin peruskorjaus 4 617 000 € (1710 m2. 2700 €/m2) Silti vanha rakennus on riski.</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1200" dirty="0">
              <a:solidFill>
                <a:prstClr val="black"/>
              </a:solidFill>
              <a:latin typeface="Fira Sans" panose="020B05030500000200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dirty="0">
                <a:solidFill>
                  <a:prstClr val="black"/>
                </a:solidFill>
                <a:latin typeface="Fira Sans" panose="020B0503050000020004" pitchFamily="34" charset="0"/>
              </a:rPr>
              <a:t>Kustannusarvio 10 698 000 – 11 153 000</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1200" dirty="0">
              <a:solidFill>
                <a:prstClr val="black"/>
              </a:solidFill>
              <a:latin typeface="Fira Sans" panose="020B05030500000200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b="1" dirty="0">
                <a:solidFill>
                  <a:prstClr val="black"/>
                </a:solidFill>
                <a:latin typeface="Fira Sans" panose="020B0503050000020004" pitchFamily="34" charset="0"/>
              </a:rPr>
              <a:t>SASKY-yhteistyö:</a:t>
            </a:r>
            <a:endParaRPr lang="fi-FI" sz="1200" dirty="0">
              <a:solidFill>
                <a:prstClr val="black"/>
              </a:solidFill>
              <a:latin typeface="Fira Sans" panose="020B05030500000200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dirty="0">
                <a:solidFill>
                  <a:prstClr val="black"/>
                </a:solidFill>
                <a:latin typeface="Fira Sans" panose="020B0503050000020004" pitchFamily="34" charset="0"/>
              </a:rPr>
              <a:t>Yhteiskäyttöä </a:t>
            </a:r>
            <a:r>
              <a:rPr lang="fi-FI" sz="1200" dirty="0" err="1">
                <a:solidFill>
                  <a:prstClr val="black"/>
                </a:solidFill>
                <a:latin typeface="Fira Sans" panose="020B0503050000020004" pitchFamily="34" charset="0"/>
              </a:rPr>
              <a:t>Saskyn</a:t>
            </a:r>
            <a:r>
              <a:rPr lang="fi-FI" sz="1200" dirty="0">
                <a:solidFill>
                  <a:prstClr val="black"/>
                </a:solidFill>
                <a:latin typeface="Fira Sans" panose="020B0503050000020004" pitchFamily="34" charset="0"/>
              </a:rPr>
              <a:t> kanssa teknisen työn tilojen osilta.</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dirty="0">
                <a:solidFill>
                  <a:prstClr val="black"/>
                </a:solidFill>
                <a:latin typeface="Fira Sans" panose="020B0503050000020004" pitchFamily="34" charset="0"/>
              </a:rPr>
              <a:t>Vuokra ja teknisen työn tilojen muutostyöt 200 000 € (sisältyy kokonaiskustannusarvioon)</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dirty="0">
                <a:solidFill>
                  <a:prstClr val="black"/>
                </a:solidFill>
                <a:latin typeface="Fira Sans" panose="020B0503050000020004" pitchFamily="34" charset="0"/>
              </a:rPr>
              <a:t>Vuokra on 22 000 €/vuosi (760 h/lukuvuosi x 30 €/h = 22 000 €/vuosi)</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1200" dirty="0">
              <a:solidFill>
                <a:prstClr val="black"/>
              </a:solidFill>
              <a:latin typeface="Fira Sans" panose="020B05030500000200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dirty="0">
                <a:solidFill>
                  <a:prstClr val="black"/>
                </a:solidFill>
                <a:latin typeface="Fira Sans" panose="020B0503050000020004" pitchFamily="34" charset="0"/>
              </a:rPr>
              <a:t>Valmis aikaisintaan 2028-2029 lukuvuoden alussa.</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1200" dirty="0">
              <a:solidFill>
                <a:prstClr val="black"/>
              </a:solidFill>
              <a:latin typeface="Fira Sans" panose="020B0503050000020004" pitchFamily="34" charset="0"/>
            </a:endParaRPr>
          </a:p>
          <a:p>
            <a:pPr>
              <a:defRPr/>
            </a:pPr>
            <a:r>
              <a:rPr lang="fi-FI" sz="1200" b="1" dirty="0">
                <a:solidFill>
                  <a:prstClr val="black"/>
                </a:solidFill>
                <a:latin typeface="Fira Sans" panose="020B0503050000020004" pitchFamily="34" charset="0"/>
              </a:rPr>
              <a:t>Väistötilat:</a:t>
            </a:r>
          </a:p>
          <a:p>
            <a:pPr>
              <a:defRPr/>
            </a:pPr>
            <a:r>
              <a:rPr lang="fi-FI" sz="1200" dirty="0">
                <a:solidFill>
                  <a:prstClr val="black"/>
                </a:solidFill>
                <a:latin typeface="Fira Sans" panose="020B0503050000020004" pitchFamily="34" charset="0"/>
              </a:rPr>
              <a:t>Väistötilat remontin ajaksi n. 850 000 €/vuosi (tarve 2,5 vuotta) 2 100 000 €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1200" dirty="0">
              <a:solidFill>
                <a:prstClr val="black"/>
              </a:solidFill>
              <a:latin typeface="Fira Sans" panose="020B05030500000200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1200" dirty="0">
              <a:solidFill>
                <a:prstClr val="black"/>
              </a:solidFill>
              <a:latin typeface="Fira Sans" panose="020B0503050000020004" pitchFamily="34" charset="0"/>
            </a:endParaRPr>
          </a:p>
          <a:p>
            <a:pPr marL="285750" indent="-285750">
              <a:buFont typeface="Arial" panose="020B0604020202020204" pitchFamily="34" charset="0"/>
              <a:buChar char="•"/>
              <a:defRPr/>
            </a:pPr>
            <a:r>
              <a:rPr lang="fi-FI" sz="1200" b="1" dirty="0">
                <a:solidFill>
                  <a:prstClr val="black"/>
                </a:solidFill>
                <a:latin typeface="Fira Sans" panose="020B0503050000020004" pitchFamily="34" charset="0"/>
              </a:rPr>
              <a:t>Koulurakennuksen peruskorjauksen hinta: </a:t>
            </a:r>
            <a:r>
              <a:rPr lang="fi-FI" sz="1200" dirty="0">
                <a:solidFill>
                  <a:prstClr val="black"/>
                </a:solidFill>
                <a:latin typeface="Fira Sans" panose="020B0503050000020004" pitchFamily="34" charset="0"/>
              </a:rPr>
              <a:t>6 081 000 – 6 536 000</a:t>
            </a:r>
          </a:p>
          <a:p>
            <a:pPr marL="285750" indent="-285750">
              <a:buFont typeface="Arial" panose="020B0604020202020204" pitchFamily="34" charset="0"/>
              <a:buChar char="•"/>
              <a:defRPr/>
            </a:pPr>
            <a:r>
              <a:rPr lang="fi-FI" sz="1200" b="1" dirty="0">
                <a:solidFill>
                  <a:prstClr val="black"/>
                </a:solidFill>
                <a:latin typeface="Fira Sans" panose="020B0503050000020004" pitchFamily="34" charset="0"/>
              </a:rPr>
              <a:t>Alaskirjaus: </a:t>
            </a:r>
            <a:r>
              <a:rPr lang="fi-FI" sz="1200" dirty="0">
                <a:solidFill>
                  <a:prstClr val="black"/>
                </a:solidFill>
                <a:latin typeface="Fira Sans" panose="020B0503050000020004" pitchFamily="34" charset="0"/>
              </a:rPr>
              <a:t>VYK 340 000 </a:t>
            </a:r>
            <a:r>
              <a:rPr lang="fi-FI" sz="1200" dirty="0" smtClean="0">
                <a:solidFill>
                  <a:prstClr val="black"/>
                </a:solidFill>
                <a:latin typeface="Fira Sans" panose="020B0503050000020004" pitchFamily="34" charset="0"/>
              </a:rPr>
              <a:t>€</a:t>
            </a:r>
          </a:p>
          <a:p>
            <a:pPr marL="285750" indent="-285750">
              <a:buFont typeface="Arial" panose="020B0604020202020204" pitchFamily="34" charset="0"/>
              <a:buChar char="•"/>
              <a:defRPr/>
            </a:pPr>
            <a:r>
              <a:rPr lang="fi-FI" sz="1200" b="1" dirty="0">
                <a:solidFill>
                  <a:prstClr val="black"/>
                </a:solidFill>
                <a:latin typeface="Fira Sans" panose="020B0503050000020004" pitchFamily="34" charset="0"/>
              </a:rPr>
              <a:t>Teknisentyöntilan muutostyöt: </a:t>
            </a:r>
            <a:r>
              <a:rPr lang="fi-FI" sz="1200" dirty="0">
                <a:solidFill>
                  <a:prstClr val="black"/>
                </a:solidFill>
                <a:latin typeface="Fira Sans" panose="020B0503050000020004" pitchFamily="34" charset="0"/>
              </a:rPr>
              <a:t>200 000 </a:t>
            </a:r>
            <a:r>
              <a:rPr lang="fi-FI" sz="1200" dirty="0" smtClean="0">
                <a:solidFill>
                  <a:prstClr val="black"/>
                </a:solidFill>
                <a:latin typeface="Fira Sans" panose="020B0503050000020004" pitchFamily="34" charset="0"/>
              </a:rPr>
              <a:t>€</a:t>
            </a:r>
            <a:endParaRPr lang="fi-FI" sz="1200" dirty="0">
              <a:solidFill>
                <a:prstClr val="black"/>
              </a:solidFill>
              <a:latin typeface="Fira Sans" panose="020B0503050000020004" pitchFamily="34" charset="0"/>
            </a:endParaRPr>
          </a:p>
          <a:p>
            <a:pPr marL="285750" lvl="0" indent="-285750">
              <a:buFont typeface="Arial" panose="020B0604020202020204" pitchFamily="34" charset="0"/>
              <a:buChar char="•"/>
              <a:defRPr/>
            </a:pPr>
            <a:r>
              <a:rPr lang="fi-FI" sz="1200" b="1" dirty="0">
                <a:solidFill>
                  <a:prstClr val="black"/>
                </a:solidFill>
                <a:latin typeface="Fira Sans" panose="020B0503050000020004" pitchFamily="34" charset="0"/>
              </a:rPr>
              <a:t>Liikuntahallin remontin hinta: </a:t>
            </a:r>
            <a:r>
              <a:rPr lang="fi-FI" sz="1200" dirty="0">
                <a:solidFill>
                  <a:prstClr val="black"/>
                </a:solidFill>
                <a:latin typeface="Fira Sans" panose="020B0503050000020004" pitchFamily="34" charset="0"/>
              </a:rPr>
              <a:t> 4 617 000 € </a:t>
            </a:r>
            <a:endParaRPr lang="fi-FI" sz="1200" b="1" dirty="0">
              <a:solidFill>
                <a:prstClr val="black"/>
              </a:solidFill>
              <a:latin typeface="Fira Sans" panose="020B0503050000020004" pitchFamily="34" charset="0"/>
            </a:endParaRPr>
          </a:p>
          <a:p>
            <a:pPr marL="285750" indent="-285750">
              <a:buFont typeface="Arial" panose="020B0604020202020204" pitchFamily="34" charset="0"/>
              <a:buChar char="•"/>
              <a:defRPr/>
            </a:pPr>
            <a:r>
              <a:rPr lang="fi-FI" sz="1200" b="1" u="sng" dirty="0">
                <a:solidFill>
                  <a:prstClr val="black"/>
                </a:solidFill>
                <a:latin typeface="Fira Sans" panose="020B0503050000020004" pitchFamily="34" charset="0"/>
              </a:rPr>
              <a:t>Kustannukset yhteensä: 13 </a:t>
            </a:r>
            <a:r>
              <a:rPr lang="fi-FI" sz="1200" b="1" u="sng" dirty="0" smtClean="0">
                <a:solidFill>
                  <a:prstClr val="black"/>
                </a:solidFill>
                <a:latin typeface="Fira Sans" panose="020B0503050000020004" pitchFamily="34" charset="0"/>
              </a:rPr>
              <a:t>338 </a:t>
            </a:r>
            <a:r>
              <a:rPr lang="fi-FI" sz="1200" b="1" u="sng" dirty="0">
                <a:solidFill>
                  <a:prstClr val="black"/>
                </a:solidFill>
                <a:latin typeface="Fira Sans" panose="020B0503050000020004" pitchFamily="34" charset="0"/>
              </a:rPr>
              <a:t>000 – 13 </a:t>
            </a:r>
            <a:r>
              <a:rPr lang="fi-FI" sz="1200" b="1" u="sng" dirty="0" smtClean="0">
                <a:solidFill>
                  <a:prstClr val="black"/>
                </a:solidFill>
                <a:latin typeface="Fira Sans" panose="020B0503050000020004" pitchFamily="34" charset="0"/>
              </a:rPr>
              <a:t>793 </a:t>
            </a:r>
            <a:r>
              <a:rPr lang="fi-FI" sz="1200" b="1" u="sng" dirty="0">
                <a:solidFill>
                  <a:prstClr val="black"/>
                </a:solidFill>
                <a:latin typeface="Fira Sans" panose="020B0503050000020004" pitchFamily="34" charset="0"/>
              </a:rPr>
              <a:t>000</a:t>
            </a:r>
            <a:r>
              <a:rPr lang="fi-FI" sz="1200" b="1" dirty="0">
                <a:solidFill>
                  <a:prstClr val="black"/>
                </a:solidFill>
                <a:latin typeface="Fira Sans" panose="020B0503050000020004" pitchFamily="34" charset="0"/>
              </a:rPr>
              <a:t> (sisältää väistötilat)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1200" dirty="0">
              <a:solidFill>
                <a:prstClr val="black"/>
              </a:solidFill>
              <a:latin typeface="Fira Sans" panose="020B05030500000200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1200" dirty="0">
              <a:solidFill>
                <a:prstClr val="black"/>
              </a:solidFill>
              <a:latin typeface="Fira Sans" panose="020B05030500000200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200" b="0" i="0" u="none" strike="noStrike" kern="1200" cap="none" spc="0" normalizeH="0" baseline="0" noProof="0" dirty="0">
              <a:ln>
                <a:noFill/>
              </a:ln>
              <a:solidFill>
                <a:prstClr val="black"/>
              </a:solidFill>
              <a:effectLst/>
              <a:uLnTx/>
              <a:uFillTx/>
              <a:latin typeface="Fira Sans" panose="020B0503050000020004" pitchFamily="34" charset="0"/>
              <a:ea typeface="+mn-ea"/>
              <a:cs typeface="+mn-cs"/>
            </a:endParaRPr>
          </a:p>
        </p:txBody>
      </p:sp>
      <p:sp>
        <p:nvSpPr>
          <p:cNvPr id="6" name="Tekstiruutu 5">
            <a:extLst>
              <a:ext uri="{FF2B5EF4-FFF2-40B4-BE49-F238E27FC236}">
                <a16:creationId xmlns:a16="http://schemas.microsoft.com/office/drawing/2014/main" id="{71EE7127-57D5-C7EB-89C3-46C3B75096F1}"/>
              </a:ext>
            </a:extLst>
          </p:cNvPr>
          <p:cNvSpPr txBox="1"/>
          <p:nvPr/>
        </p:nvSpPr>
        <p:spPr>
          <a:xfrm>
            <a:off x="526094" y="402639"/>
            <a:ext cx="3193731"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2000" b="1" i="0" u="none" strike="noStrike" kern="1200" cap="none" spc="0" normalizeH="0" baseline="0" noProof="0" dirty="0">
                <a:ln>
                  <a:noFill/>
                </a:ln>
                <a:solidFill>
                  <a:srgbClr val="FFFFFF"/>
                </a:solidFill>
                <a:effectLst/>
                <a:uLnTx/>
                <a:uFillTx/>
                <a:latin typeface="Calibri" panose="020F0502020204030204"/>
                <a:ea typeface="+mn-ea"/>
                <a:cs typeface="+mn-cs"/>
              </a:rPr>
              <a:t>Vaihtoehto </a:t>
            </a:r>
            <a:r>
              <a:rPr kumimoji="0" lang="fi-FI" sz="2000" b="1" i="0" u="none" strike="noStrike" kern="1200" cap="none" spc="0" normalizeH="0" baseline="0" noProof="0" dirty="0" smtClean="0">
                <a:ln>
                  <a:noFill/>
                </a:ln>
                <a:solidFill>
                  <a:srgbClr val="FFFFFF"/>
                </a:solidFill>
                <a:effectLst/>
                <a:uLnTx/>
                <a:uFillTx/>
                <a:latin typeface="Calibri" panose="020F0502020204030204"/>
                <a:ea typeface="+mn-ea"/>
                <a:cs typeface="+mn-cs"/>
              </a:rPr>
              <a:t>2a: </a:t>
            </a:r>
            <a:r>
              <a:rPr kumimoji="0" lang="fi-FI" sz="2000" b="1" i="0" u="none" strike="noStrike" kern="1200" cap="none" spc="0" normalizeH="0" baseline="0" noProof="0" dirty="0">
                <a:ln>
                  <a:noFill/>
                </a:ln>
                <a:solidFill>
                  <a:srgbClr val="FFFFFF"/>
                </a:solidFill>
                <a:effectLst/>
                <a:uLnTx/>
                <a:uFillTx/>
                <a:latin typeface="Calibri" panose="020F0502020204030204"/>
                <a:ea typeface="+mn-ea"/>
                <a:cs typeface="+mn-cs"/>
              </a:rPr>
              <a:t>Lukion ja yläkoulun sijoittaminen Koskelan yläkoulun ja lukion alueelle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2000" b="1" i="0" u="none" strike="noStrike" kern="1200" cap="none" spc="0" normalizeH="0" baseline="0" noProof="0" dirty="0">
              <a:ln>
                <a:noFill/>
              </a:ln>
              <a:solidFill>
                <a:srgbClr val="FFFFFF"/>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20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21" name="Kuva 20">
            <a:extLst>
              <a:ext uri="{FF2B5EF4-FFF2-40B4-BE49-F238E27FC236}">
                <a16:creationId xmlns:a16="http://schemas.microsoft.com/office/drawing/2014/main" id="{7E492A5E-8DC2-8615-3DA6-76A740FBE65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6094" y="5813892"/>
            <a:ext cx="642365" cy="642365"/>
          </a:xfrm>
          <a:prstGeom prst="rect">
            <a:avLst/>
          </a:prstGeom>
        </p:spPr>
      </p:pic>
      <p:pic>
        <p:nvPicPr>
          <p:cNvPr id="2" name="Kuva 1"/>
          <p:cNvPicPr>
            <a:picLocks noChangeAspect="1"/>
          </p:cNvPicPr>
          <p:nvPr/>
        </p:nvPicPr>
        <p:blipFill>
          <a:blip r:embed="rId4"/>
          <a:stretch>
            <a:fillRect/>
          </a:stretch>
        </p:blipFill>
        <p:spPr>
          <a:xfrm>
            <a:off x="526094" y="2194560"/>
            <a:ext cx="3156752" cy="3217589"/>
          </a:xfrm>
          <a:prstGeom prst="rect">
            <a:avLst/>
          </a:prstGeom>
        </p:spPr>
      </p:pic>
    </p:spTree>
    <p:extLst>
      <p:ext uri="{BB962C8B-B14F-4D97-AF65-F5344CB8AC3E}">
        <p14:creationId xmlns:p14="http://schemas.microsoft.com/office/powerpoint/2010/main" val="30092205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7AAC6A-52D6-83A0-152F-6FCCB451C327}"/>
            </a:ext>
          </a:extLst>
        </p:cNvPr>
        <p:cNvGrpSpPr/>
        <p:nvPr/>
      </p:nvGrpSpPr>
      <p:grpSpPr>
        <a:xfrm>
          <a:off x="0" y="0"/>
          <a:ext cx="0" cy="0"/>
          <a:chOff x="0" y="0"/>
          <a:chExt cx="0" cy="0"/>
        </a:xfrm>
      </p:grpSpPr>
      <p:sp>
        <p:nvSpPr>
          <p:cNvPr id="19" name="Suorakulmio 18">
            <a:extLst>
              <a:ext uri="{FF2B5EF4-FFF2-40B4-BE49-F238E27FC236}">
                <a16:creationId xmlns:a16="http://schemas.microsoft.com/office/drawing/2014/main" id="{4A8D61EA-EA75-7003-5DBA-8467B85C1D34}"/>
              </a:ext>
            </a:extLst>
          </p:cNvPr>
          <p:cNvSpPr/>
          <p:nvPr/>
        </p:nvSpPr>
        <p:spPr>
          <a:xfrm>
            <a:off x="0" y="0"/>
            <a:ext cx="4121063" cy="6858000"/>
          </a:xfrm>
          <a:prstGeom prst="rect">
            <a:avLst/>
          </a:prstGeom>
          <a:solidFill>
            <a:srgbClr val="A315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Sisällön paikkamerkki 3">
            <a:extLst>
              <a:ext uri="{FF2B5EF4-FFF2-40B4-BE49-F238E27FC236}">
                <a16:creationId xmlns:a16="http://schemas.microsoft.com/office/drawing/2014/main" id="{F57FAEF4-00C1-0021-0239-79C924945269}"/>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071733" y="0"/>
            <a:ext cx="6002579" cy="1335035"/>
          </a:xfrm>
        </p:spPr>
      </p:pic>
      <p:sp>
        <p:nvSpPr>
          <p:cNvPr id="5" name="Tekstiruutu 4">
            <a:extLst>
              <a:ext uri="{FF2B5EF4-FFF2-40B4-BE49-F238E27FC236}">
                <a16:creationId xmlns:a16="http://schemas.microsoft.com/office/drawing/2014/main" id="{3F097AC8-CBD2-9B71-2666-44D869DC571D}"/>
              </a:ext>
            </a:extLst>
          </p:cNvPr>
          <p:cNvSpPr txBox="1"/>
          <p:nvPr/>
        </p:nvSpPr>
        <p:spPr>
          <a:xfrm>
            <a:off x="4979095" y="1033581"/>
            <a:ext cx="6444642" cy="64171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200" b="1" i="0" u="none" strike="noStrike" kern="1200" cap="none" spc="0" normalizeH="0" baseline="0" noProof="0" dirty="0">
                <a:ln>
                  <a:noFill/>
                </a:ln>
                <a:solidFill>
                  <a:prstClr val="black"/>
                </a:solidFill>
                <a:effectLst/>
                <a:uLnTx/>
                <a:uFillTx/>
                <a:latin typeface="Fira Sans" panose="020B0503050000020004" pitchFamily="34" charset="0"/>
                <a:ea typeface="+mn-ea"/>
                <a:cs typeface="+mn-cs"/>
              </a:rPr>
              <a:t>Uudisrakentaminen Koskelaan.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dirty="0">
                <a:ln>
                  <a:noFill/>
                </a:ln>
                <a:solidFill>
                  <a:prstClr val="black"/>
                </a:solidFill>
                <a:effectLst/>
                <a:uLnTx/>
                <a:uFillTx/>
                <a:latin typeface="Fira Sans" panose="020B0503050000020004" pitchFamily="34" charset="0"/>
                <a:ea typeface="+mn-ea"/>
                <a:cs typeface="+mn-cs"/>
              </a:rPr>
              <a:t>Olemassa olevat rakennukset korvataan kaikki uusilla.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1200" dirty="0">
              <a:solidFill>
                <a:prstClr val="black"/>
              </a:solidFill>
              <a:latin typeface="Fira Sans" panose="020B05030500000200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b="1" dirty="0">
                <a:solidFill>
                  <a:prstClr val="black"/>
                </a:solidFill>
                <a:latin typeface="Fira Sans" panose="020B0503050000020004" pitchFamily="34" charset="0"/>
              </a:rPr>
              <a:t>SASKY-yhteistyö:</a:t>
            </a:r>
          </a:p>
          <a:p>
            <a:pPr>
              <a:defRPr/>
            </a:pPr>
            <a:r>
              <a:rPr lang="fi-FI" sz="1200" dirty="0" smtClean="0">
                <a:solidFill>
                  <a:prstClr val="black"/>
                </a:solidFill>
                <a:latin typeface="Fira Sans" panose="020B0503050000020004" pitchFamily="34" charset="0"/>
              </a:rPr>
              <a:t>Tavoitellaan yhteiskäyttöä </a:t>
            </a:r>
            <a:r>
              <a:rPr lang="fi-FI" sz="1200" dirty="0" err="1" smtClean="0">
                <a:solidFill>
                  <a:prstClr val="black"/>
                </a:solidFill>
                <a:latin typeface="Fira Sans" panose="020B0503050000020004" pitchFamily="34" charset="0"/>
              </a:rPr>
              <a:t>SASKY:n</a:t>
            </a:r>
            <a:r>
              <a:rPr lang="fi-FI" sz="1200" dirty="0" smtClean="0">
                <a:solidFill>
                  <a:prstClr val="black"/>
                </a:solidFill>
                <a:latin typeface="Fira Sans" panose="020B0503050000020004" pitchFamily="34" charset="0"/>
              </a:rPr>
              <a:t> </a:t>
            </a:r>
            <a:r>
              <a:rPr lang="fi-FI" sz="1200" dirty="0">
                <a:solidFill>
                  <a:prstClr val="black"/>
                </a:solidFill>
                <a:latin typeface="Fira Sans" panose="020B0503050000020004" pitchFamily="34" charset="0"/>
              </a:rPr>
              <a:t>kanssa </a:t>
            </a:r>
            <a:r>
              <a:rPr lang="fi-FI" sz="1200" dirty="0" smtClean="0">
                <a:solidFill>
                  <a:prstClr val="black"/>
                </a:solidFill>
                <a:latin typeface="Fira Sans" panose="020B0503050000020004" pitchFamily="34" charset="0"/>
              </a:rPr>
              <a:t>valmistuskeittiön </a:t>
            </a:r>
            <a:r>
              <a:rPr lang="fi-FI" sz="1200" dirty="0">
                <a:solidFill>
                  <a:prstClr val="black"/>
                </a:solidFill>
                <a:latin typeface="Fira Sans" panose="020B0503050000020004" pitchFamily="34" charset="0"/>
              </a:rPr>
              <a:t>ja teknisen työn tilojen osilta. </a:t>
            </a:r>
            <a:endParaRPr lang="fi-FI" sz="1200" b="1" dirty="0">
              <a:solidFill>
                <a:prstClr val="black"/>
              </a:solidFill>
              <a:latin typeface="Fira Sans" panose="020B05030500000200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dirty="0" err="1" smtClean="0">
                <a:solidFill>
                  <a:prstClr val="black"/>
                </a:solidFill>
                <a:latin typeface="Fira Sans" panose="020B0503050000020004" pitchFamily="34" charset="0"/>
              </a:rPr>
              <a:t>SASKY:n</a:t>
            </a:r>
            <a:r>
              <a:rPr lang="fi-FI" sz="1200" dirty="0" smtClean="0">
                <a:solidFill>
                  <a:prstClr val="black"/>
                </a:solidFill>
                <a:latin typeface="Fira Sans" panose="020B0503050000020004" pitchFamily="34" charset="0"/>
              </a:rPr>
              <a:t> osallistumisesta yhteisen keittiön toteutukseen on neuvoteltu ja neuvottelua jatketaan.</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1200" dirty="0">
              <a:solidFill>
                <a:prstClr val="black"/>
              </a:solidFill>
              <a:latin typeface="Fira Sans" panose="020B05030500000200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dirty="0">
                <a:ln>
                  <a:noFill/>
                </a:ln>
                <a:solidFill>
                  <a:prstClr val="black"/>
                </a:solidFill>
                <a:effectLst/>
                <a:uLnTx/>
                <a:uFillTx/>
                <a:latin typeface="Fira Sans" panose="020B0503050000020004" pitchFamily="34" charset="0"/>
                <a:ea typeface="+mn-ea"/>
                <a:cs typeface="+mn-cs"/>
              </a:rPr>
              <a:t>Sisältää uuden liikuntasalin ja uudet keittiötilat</a:t>
            </a:r>
          </a:p>
          <a:p>
            <a:pPr>
              <a:defRPr/>
            </a:pPr>
            <a:r>
              <a:rPr lang="fi-FI" sz="1200" dirty="0">
                <a:solidFill>
                  <a:prstClr val="black"/>
                </a:solidFill>
                <a:latin typeface="Fira Sans" panose="020B0503050000020004" pitchFamily="34" charset="0"/>
              </a:rPr>
              <a:t>HUOM! Uusi liikuntasali eri rakennukseen (valtion avustus). </a:t>
            </a:r>
            <a:r>
              <a:rPr lang="fi-FI" sz="1200" dirty="0">
                <a:latin typeface="Fira Sans" panose="020B0503050000020004" pitchFamily="34" charset="0"/>
              </a:rPr>
              <a:t>Avustusta ei ole huomioitu kustannusarviossa.</a:t>
            </a:r>
            <a:endParaRPr kumimoji="0" lang="fi-FI" sz="1200" i="0" u="none" strike="noStrike" kern="1200" cap="none" spc="0" normalizeH="0" baseline="0" noProof="0" dirty="0">
              <a:ln>
                <a:noFill/>
              </a:ln>
              <a:effectLst/>
              <a:uLnTx/>
              <a:uFillTx/>
              <a:latin typeface="Fira Sans" panose="020B05030500000200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1200" dirty="0">
              <a:solidFill>
                <a:prstClr val="black"/>
              </a:solidFill>
              <a:latin typeface="Fira Sans" panose="020B0503050000020004" pitchFamily="34" charset="0"/>
            </a:endParaRPr>
          </a:p>
          <a:p>
            <a:pPr marL="285750" indent="-285750">
              <a:buFont typeface="Arial" panose="020B0604020202020204" pitchFamily="34" charset="0"/>
              <a:buChar char="•"/>
              <a:defRPr/>
            </a:pPr>
            <a:r>
              <a:rPr lang="fi-FI" sz="1100" b="1" dirty="0">
                <a:solidFill>
                  <a:prstClr val="black"/>
                </a:solidFill>
                <a:latin typeface="Fira Sans" panose="020B0503050000020004" pitchFamily="34" charset="0"/>
              </a:rPr>
              <a:t>Uuden koulurakennuksen hinta: </a:t>
            </a:r>
            <a:r>
              <a:rPr lang="fi-FI" sz="1100" dirty="0">
                <a:solidFill>
                  <a:prstClr val="black"/>
                </a:solidFill>
                <a:latin typeface="Fira Sans" panose="020B0503050000020004" pitchFamily="34" charset="0"/>
              </a:rPr>
              <a:t>6 495 000 - 7 650 000 € </a:t>
            </a:r>
            <a:endParaRPr lang="fi-FI" sz="1100" b="1" dirty="0">
              <a:solidFill>
                <a:prstClr val="black"/>
              </a:solidFill>
              <a:latin typeface="Fira Sans" panose="020B0503050000020004" pitchFamily="34" charset="0"/>
            </a:endParaRPr>
          </a:p>
          <a:p>
            <a:pPr marL="285750" indent="-285750">
              <a:buFont typeface="Arial" panose="020B0604020202020204" pitchFamily="34" charset="0"/>
              <a:buChar char="•"/>
              <a:defRPr/>
            </a:pPr>
            <a:r>
              <a:rPr lang="fi-FI" sz="1100" b="1" dirty="0">
                <a:solidFill>
                  <a:prstClr val="black"/>
                </a:solidFill>
                <a:latin typeface="Fira Sans" panose="020B0503050000020004" pitchFamily="34" charset="0"/>
              </a:rPr>
              <a:t>Pienen liikuntasalin hinta: </a:t>
            </a:r>
            <a:r>
              <a:rPr lang="fi-FI" sz="1100" dirty="0">
                <a:solidFill>
                  <a:prstClr val="black"/>
                </a:solidFill>
                <a:latin typeface="Fira Sans" panose="020B0503050000020004" pitchFamily="34" charset="0"/>
              </a:rPr>
              <a:t>2 500 000 €</a:t>
            </a:r>
          </a:p>
          <a:p>
            <a:pPr marL="285750" indent="-285750">
              <a:buFont typeface="Arial" panose="020B0604020202020204" pitchFamily="34" charset="0"/>
              <a:buChar char="•"/>
              <a:defRPr/>
            </a:pPr>
            <a:r>
              <a:rPr lang="fi-FI" sz="1100" b="1" dirty="0">
                <a:solidFill>
                  <a:prstClr val="black"/>
                </a:solidFill>
                <a:latin typeface="Fira Sans" panose="020B0503050000020004" pitchFamily="34" charset="0"/>
              </a:rPr>
              <a:t>Teknisentyöntilan muutostyöt: </a:t>
            </a:r>
            <a:r>
              <a:rPr lang="fi-FI" sz="1100" dirty="0">
                <a:solidFill>
                  <a:prstClr val="black"/>
                </a:solidFill>
                <a:latin typeface="Fira Sans" panose="020B0503050000020004" pitchFamily="34" charset="0"/>
              </a:rPr>
              <a:t>200 000 €</a:t>
            </a:r>
          </a:p>
          <a:p>
            <a:pPr marL="285750" indent="-285750">
              <a:buFont typeface="Arial" panose="020B0604020202020204" pitchFamily="34" charset="0"/>
              <a:buChar char="•"/>
              <a:defRPr/>
            </a:pPr>
            <a:r>
              <a:rPr lang="fi-FI" sz="1100" b="1" dirty="0">
                <a:solidFill>
                  <a:prstClr val="black"/>
                </a:solidFill>
                <a:latin typeface="Fira Sans" panose="020B0503050000020004" pitchFamily="34" charset="0"/>
              </a:rPr>
              <a:t>Alaskirjaus: </a:t>
            </a:r>
            <a:r>
              <a:rPr lang="fi-FI" sz="1100" dirty="0">
                <a:solidFill>
                  <a:prstClr val="black"/>
                </a:solidFill>
                <a:latin typeface="Fira Sans" panose="020B0503050000020004" pitchFamily="34" charset="0"/>
              </a:rPr>
              <a:t>1,63 milj. € (Koskela 1,29 milj. € ja </a:t>
            </a:r>
            <a:r>
              <a:rPr lang="fi-FI" sz="1100" dirty="0" err="1">
                <a:solidFill>
                  <a:prstClr val="black"/>
                </a:solidFill>
                <a:latin typeface="Fira Sans" panose="020B0503050000020004" pitchFamily="34" charset="0"/>
              </a:rPr>
              <a:t>VYK:n</a:t>
            </a:r>
            <a:r>
              <a:rPr lang="fi-FI" sz="1100" dirty="0">
                <a:solidFill>
                  <a:prstClr val="black"/>
                </a:solidFill>
                <a:latin typeface="Fira Sans" panose="020B0503050000020004" pitchFamily="34" charset="0"/>
              </a:rPr>
              <a:t> 340 000 € alaskirjaus)</a:t>
            </a:r>
            <a:endParaRPr lang="fi-FI" sz="1100" b="1" dirty="0">
              <a:solidFill>
                <a:prstClr val="black"/>
              </a:solidFill>
              <a:latin typeface="Fira Sans" panose="020B0503050000020004" pitchFamily="34" charset="0"/>
            </a:endParaRPr>
          </a:p>
          <a:p>
            <a:pPr marL="285750" indent="-285750">
              <a:buFont typeface="Arial" panose="020B0604020202020204" pitchFamily="34" charset="0"/>
              <a:buChar char="•"/>
              <a:defRPr/>
            </a:pPr>
            <a:r>
              <a:rPr lang="fi-FI" sz="1100" b="1" u="sng" dirty="0">
                <a:solidFill>
                  <a:prstClr val="black"/>
                </a:solidFill>
                <a:latin typeface="Fira Sans" panose="020B0503050000020004" pitchFamily="34" charset="0"/>
              </a:rPr>
              <a:t>Kustannukset yhteensä: 10 825 000– 11 980 000 €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100" b="1" i="0" u="none" strike="noStrike" kern="1200" cap="none" spc="0" normalizeH="0" baseline="0" noProof="0" dirty="0">
              <a:ln>
                <a:noFill/>
              </a:ln>
              <a:solidFill>
                <a:prstClr val="black"/>
              </a:solidFill>
              <a:effectLst/>
              <a:uLnTx/>
              <a:uFillTx/>
              <a:latin typeface="Fira Sans" panose="020B05030500000200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200" i="0" u="none" strike="noStrike" kern="1200" cap="none" spc="0" normalizeH="0" baseline="0" noProof="0" dirty="0" smtClean="0">
                <a:ln>
                  <a:noFill/>
                </a:ln>
                <a:effectLst/>
                <a:uLnTx/>
                <a:uFillTx/>
                <a:latin typeface="Fira Sans" panose="020B0503050000020004" pitchFamily="34" charset="0"/>
                <a:ea typeface="+mn-ea"/>
                <a:cs typeface="+mn-cs"/>
              </a:rPr>
              <a:t>Koulujen</a:t>
            </a:r>
            <a:r>
              <a:rPr kumimoji="0" lang="fi-FI" sz="1200" i="0" u="none" strike="noStrike" kern="1200" cap="none" spc="0" normalizeH="0" baseline="0" noProof="0" dirty="0">
                <a:ln>
                  <a:noFill/>
                </a:ln>
                <a:effectLst/>
                <a:uLnTx/>
                <a:uFillTx/>
                <a:latin typeface="Fira Sans" panose="020B0503050000020004" pitchFamily="34" charset="0"/>
                <a:ea typeface="+mn-ea"/>
                <a:cs typeface="+mn-cs"/>
              </a:rPr>
              <a:t>, keittiön ja ruokasalin vaiheittaista rakentamista </a:t>
            </a:r>
            <a:r>
              <a:rPr lang="fi-FI" sz="1200" dirty="0">
                <a:latin typeface="Fira Sans" panose="020B0503050000020004" pitchFamily="34" charset="0"/>
              </a:rPr>
              <a:t>ei suositella, jotta </a:t>
            </a:r>
            <a:r>
              <a:rPr lang="fi-FI" sz="1200" dirty="0" smtClean="0">
                <a:latin typeface="Fira Sans" panose="020B0503050000020004" pitchFamily="34" charset="0"/>
              </a:rPr>
              <a:t>SASKY-yhteistyö </a:t>
            </a:r>
            <a:r>
              <a:rPr lang="fi-FI" sz="1200" dirty="0">
                <a:latin typeface="Fira Sans" panose="020B0503050000020004" pitchFamily="34" charset="0"/>
              </a:rPr>
              <a:t>mahdollistuu. Koskelan liikuntasali voidaan periaatteessa rakentaa myöhemmin, joskin se ei ole kustannustehokasta ja vaatii väliaikaisjärjestelyjä.</a:t>
            </a:r>
            <a:endParaRPr kumimoji="0" lang="fi-FI" sz="1200" i="0" u="none" strike="noStrike" kern="1200" cap="none" spc="0" normalizeH="0" baseline="0" noProof="0" dirty="0">
              <a:ln>
                <a:noFill/>
              </a:ln>
              <a:effectLst/>
              <a:uLnTx/>
              <a:uFillTx/>
              <a:latin typeface="Fira Sans" panose="020B05030500000200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1200" dirty="0">
              <a:latin typeface="Fira Sans" panose="020B0503050000020004" pitchFamily="34" charset="0"/>
            </a:endParaRPr>
          </a:p>
          <a:p>
            <a:pPr>
              <a:defRPr/>
            </a:pPr>
            <a:r>
              <a:rPr lang="fi-FI" sz="1200" dirty="0">
                <a:latin typeface="Fira Sans" panose="020B0503050000020004" pitchFamily="34" charset="0"/>
              </a:rPr>
              <a:t>Tämän lisäksi </a:t>
            </a:r>
            <a:r>
              <a:rPr lang="fi-FI" sz="1200" u="sng" dirty="0">
                <a:latin typeface="Fira Sans" panose="020B0503050000020004" pitchFamily="34" charset="0"/>
              </a:rPr>
              <a:t>viimeistään noin 5-10 vuoden aikana on valmistauduttava Parkkivuoden urheilutalon remontointiin</a:t>
            </a:r>
            <a:r>
              <a:rPr lang="fi-FI" sz="1200" dirty="0">
                <a:latin typeface="Fira Sans" panose="020B0503050000020004" pitchFamily="34" charset="0"/>
              </a:rPr>
              <a:t>, vaikka käyttöaste ei nousisi tässä vaihtoehdossa. Korjauksen tarve voi olla, varsinkin talotekniikan osalta, äkillinen. Kustannusarvio tämän dokumentin edellisten versioiden tapaan 5 919 000. Näin ollen Vilppulaan tulisi ainoa iso liikuntahalli koko kaupungissa.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1200" dirty="0">
              <a:solidFill>
                <a:srgbClr val="FF0000"/>
              </a:solidFill>
              <a:latin typeface="Fira Sans" panose="020B0503050000020004" pitchFamily="34" charset="0"/>
            </a:endParaRPr>
          </a:p>
          <a:p>
            <a:pPr marL="628650" lvl="1" indent="-171450">
              <a:buFont typeface="Wingdings" panose="05000000000000000000" pitchFamily="2" charset="2"/>
              <a:buChar char="Ø"/>
              <a:defRPr/>
            </a:pPr>
            <a:r>
              <a:rPr lang="fi-FI" sz="1100" b="1" dirty="0">
                <a:solidFill>
                  <a:prstClr val="black"/>
                </a:solidFill>
                <a:latin typeface="Fira Sans" panose="020B0503050000020004" pitchFamily="34" charset="0"/>
              </a:rPr>
              <a:t>Parkkivuoren liikuntahallin remontin hinta olisi hinta: </a:t>
            </a:r>
            <a:r>
              <a:rPr lang="fi-FI" sz="1100" dirty="0">
                <a:solidFill>
                  <a:prstClr val="black"/>
                </a:solidFill>
                <a:latin typeface="Fira Sans" panose="020B0503050000020004" pitchFamily="34" charset="0"/>
              </a:rPr>
              <a:t>5 919 000 €</a:t>
            </a:r>
            <a:endParaRPr lang="fi-FI" sz="1100" b="1" dirty="0">
              <a:solidFill>
                <a:prstClr val="black"/>
              </a:solidFill>
              <a:latin typeface="Fira Sans" panose="020B0503050000020004" pitchFamily="34" charset="0"/>
            </a:endParaRPr>
          </a:p>
          <a:p>
            <a:pPr marL="1200150" lvl="2" indent="-285750">
              <a:buFont typeface="Wingdings" panose="05000000000000000000" pitchFamily="2" charset="2"/>
              <a:buChar char="v"/>
              <a:defRPr/>
            </a:pPr>
            <a:r>
              <a:rPr lang="fi-FI" sz="1100" b="1" dirty="0">
                <a:solidFill>
                  <a:prstClr val="black"/>
                </a:solidFill>
                <a:latin typeface="Fira Sans" panose="020B0503050000020004" pitchFamily="34" charset="0"/>
              </a:rPr>
              <a:t>Kaikki yhteensä Parkkivuoren remontin kanssa yht. 16 744 000 – 17 899 000 €)</a:t>
            </a:r>
          </a:p>
          <a:p>
            <a:pPr marL="1200150" lvl="2" indent="-285750">
              <a:buFont typeface="Wingdings" panose="05000000000000000000" pitchFamily="2" charset="2"/>
              <a:buChar char="v"/>
              <a:defRPr/>
            </a:pPr>
            <a:r>
              <a:rPr lang="fi-FI" sz="1100" b="1" dirty="0">
                <a:solidFill>
                  <a:prstClr val="black"/>
                </a:solidFill>
                <a:latin typeface="Fira Sans" panose="020B0503050000020004" pitchFamily="34" charset="0"/>
              </a:rPr>
              <a:t>Parkkivuoren remonttia ei ole pakko tehdä heti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1200" dirty="0">
              <a:solidFill>
                <a:prstClr val="black"/>
              </a:solidFill>
              <a:latin typeface="Fira Sans" panose="020B05030500000200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200" b="0" i="0" u="none" strike="noStrike" kern="1200" cap="none" spc="0" normalizeH="0" baseline="0" noProof="0" dirty="0">
              <a:ln>
                <a:noFill/>
              </a:ln>
              <a:solidFill>
                <a:prstClr val="black"/>
              </a:solidFill>
              <a:effectLst/>
              <a:uLnTx/>
              <a:uFillTx/>
              <a:latin typeface="Fira Sans" panose="020B05030500000200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1200" dirty="0">
              <a:solidFill>
                <a:prstClr val="black"/>
              </a:solidFill>
              <a:latin typeface="Fira Sans" panose="020B05030500000200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200" b="0" i="0" u="none" strike="noStrike" kern="1200" cap="none" spc="0" normalizeH="0" baseline="0" noProof="0" dirty="0">
              <a:ln>
                <a:noFill/>
              </a:ln>
              <a:solidFill>
                <a:prstClr val="black"/>
              </a:solidFill>
              <a:effectLst/>
              <a:uLnTx/>
              <a:uFillTx/>
              <a:latin typeface="Fira Sans" panose="020B0503050000020004" pitchFamily="34" charset="0"/>
              <a:ea typeface="+mn-ea"/>
              <a:cs typeface="+mn-cs"/>
            </a:endParaRPr>
          </a:p>
        </p:txBody>
      </p:sp>
      <p:sp>
        <p:nvSpPr>
          <p:cNvPr id="6" name="Tekstiruutu 5">
            <a:extLst>
              <a:ext uri="{FF2B5EF4-FFF2-40B4-BE49-F238E27FC236}">
                <a16:creationId xmlns:a16="http://schemas.microsoft.com/office/drawing/2014/main" id="{A80A1830-8FD5-46DE-9921-A2A56F900407}"/>
              </a:ext>
            </a:extLst>
          </p:cNvPr>
          <p:cNvSpPr txBox="1"/>
          <p:nvPr/>
        </p:nvSpPr>
        <p:spPr>
          <a:xfrm>
            <a:off x="463665" y="484572"/>
            <a:ext cx="3193731" cy="224676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2000" b="1" i="0" u="none" strike="noStrike" kern="1200" cap="none" spc="0" normalizeH="0" baseline="0" noProof="0" dirty="0">
                <a:ln>
                  <a:noFill/>
                </a:ln>
                <a:solidFill>
                  <a:srgbClr val="FFFFFF"/>
                </a:solidFill>
                <a:effectLst/>
                <a:uLnTx/>
                <a:uFillTx/>
                <a:latin typeface="Calibri" panose="020F0502020204030204"/>
                <a:ea typeface="+mn-ea"/>
                <a:cs typeface="+mn-cs"/>
              </a:rPr>
              <a:t>Vaihtoehto </a:t>
            </a:r>
            <a:r>
              <a:rPr kumimoji="0" lang="fi-FI" sz="2000" b="1" i="0" u="none" strike="noStrike" kern="1200" cap="none" spc="0" normalizeH="0" baseline="0" noProof="0" dirty="0" smtClean="0">
                <a:ln>
                  <a:noFill/>
                </a:ln>
                <a:solidFill>
                  <a:srgbClr val="FFFFFF"/>
                </a:solidFill>
                <a:effectLst/>
                <a:uLnTx/>
                <a:uFillTx/>
                <a:latin typeface="Calibri" panose="020F0502020204030204"/>
                <a:ea typeface="+mn-ea"/>
                <a:cs typeface="+mn-cs"/>
              </a:rPr>
              <a:t>2b: </a:t>
            </a:r>
            <a:r>
              <a:rPr kumimoji="0" lang="fi-FI" sz="2000" b="1" i="0" u="none" strike="noStrike" kern="1200" cap="none" spc="0" normalizeH="0" baseline="0" noProof="0" dirty="0">
                <a:ln>
                  <a:noFill/>
                </a:ln>
                <a:solidFill>
                  <a:srgbClr val="FFFFFF"/>
                </a:solidFill>
                <a:effectLst/>
                <a:uLnTx/>
                <a:uFillTx/>
                <a:latin typeface="Calibri" panose="020F0502020204030204"/>
                <a:ea typeface="+mn-ea"/>
                <a:cs typeface="+mn-cs"/>
              </a:rPr>
              <a:t>Lukion ja yläkoulun sijoittaminen Koskelan yläkoulun ja lukion alueelle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2000" b="1" dirty="0">
              <a:solidFill>
                <a:srgbClr val="FFFFFF"/>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2000" b="1" i="0" u="none" strike="noStrike" kern="1200" cap="none" spc="0" normalizeH="0" baseline="0" noProof="0" dirty="0">
              <a:ln>
                <a:noFill/>
              </a:ln>
              <a:solidFill>
                <a:srgbClr val="FFFFFF"/>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20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21" name="Kuva 20">
            <a:extLst>
              <a:ext uri="{FF2B5EF4-FFF2-40B4-BE49-F238E27FC236}">
                <a16:creationId xmlns:a16="http://schemas.microsoft.com/office/drawing/2014/main" id="{F048AD80-D893-4B10-33D2-ACBB9660DD4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6094" y="5813892"/>
            <a:ext cx="642365" cy="642365"/>
          </a:xfrm>
          <a:prstGeom prst="rect">
            <a:avLst/>
          </a:prstGeom>
        </p:spPr>
      </p:pic>
      <p:pic>
        <p:nvPicPr>
          <p:cNvPr id="7" name="Kuva 6"/>
          <p:cNvPicPr>
            <a:picLocks noChangeAspect="1"/>
          </p:cNvPicPr>
          <p:nvPr/>
        </p:nvPicPr>
        <p:blipFill>
          <a:blip r:embed="rId4"/>
          <a:stretch>
            <a:fillRect/>
          </a:stretch>
        </p:blipFill>
        <p:spPr>
          <a:xfrm>
            <a:off x="526094" y="2315704"/>
            <a:ext cx="3131302" cy="3191648"/>
          </a:xfrm>
          <a:prstGeom prst="rect">
            <a:avLst/>
          </a:prstGeom>
        </p:spPr>
      </p:pic>
    </p:spTree>
    <p:extLst>
      <p:ext uri="{BB962C8B-B14F-4D97-AF65-F5344CB8AC3E}">
        <p14:creationId xmlns:p14="http://schemas.microsoft.com/office/powerpoint/2010/main" val="252135071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7AAC6A-52D6-83A0-152F-6FCCB451C327}"/>
            </a:ext>
          </a:extLst>
        </p:cNvPr>
        <p:cNvGrpSpPr/>
        <p:nvPr/>
      </p:nvGrpSpPr>
      <p:grpSpPr>
        <a:xfrm>
          <a:off x="0" y="0"/>
          <a:ext cx="0" cy="0"/>
          <a:chOff x="0" y="0"/>
          <a:chExt cx="0" cy="0"/>
        </a:xfrm>
      </p:grpSpPr>
      <p:sp>
        <p:nvSpPr>
          <p:cNvPr id="19" name="Suorakulmio 18">
            <a:extLst>
              <a:ext uri="{FF2B5EF4-FFF2-40B4-BE49-F238E27FC236}">
                <a16:creationId xmlns:a16="http://schemas.microsoft.com/office/drawing/2014/main" id="{4A8D61EA-EA75-7003-5DBA-8467B85C1D34}"/>
              </a:ext>
            </a:extLst>
          </p:cNvPr>
          <p:cNvSpPr/>
          <p:nvPr/>
        </p:nvSpPr>
        <p:spPr>
          <a:xfrm>
            <a:off x="0" y="0"/>
            <a:ext cx="4121063" cy="6858000"/>
          </a:xfrm>
          <a:prstGeom prst="rect">
            <a:avLst/>
          </a:prstGeom>
          <a:solidFill>
            <a:srgbClr val="A315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Sisällön paikkamerkki 3">
            <a:extLst>
              <a:ext uri="{FF2B5EF4-FFF2-40B4-BE49-F238E27FC236}">
                <a16:creationId xmlns:a16="http://schemas.microsoft.com/office/drawing/2014/main" id="{F57FAEF4-00C1-0021-0239-79C924945269}"/>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884907" y="-70622"/>
            <a:ext cx="6002579" cy="1335035"/>
          </a:xfrm>
        </p:spPr>
      </p:pic>
      <p:sp>
        <p:nvSpPr>
          <p:cNvPr id="5" name="Tekstiruutu 4">
            <a:extLst>
              <a:ext uri="{FF2B5EF4-FFF2-40B4-BE49-F238E27FC236}">
                <a16:creationId xmlns:a16="http://schemas.microsoft.com/office/drawing/2014/main" id="{3F097AC8-CBD2-9B71-2666-44D869DC571D}"/>
              </a:ext>
            </a:extLst>
          </p:cNvPr>
          <p:cNvSpPr txBox="1"/>
          <p:nvPr/>
        </p:nvSpPr>
        <p:spPr>
          <a:xfrm>
            <a:off x="4968938" y="922745"/>
            <a:ext cx="6444642" cy="461665"/>
          </a:xfrm>
          <a:prstGeom prst="rect">
            <a:avLst/>
          </a:prstGeom>
          <a:noFill/>
        </p:spPr>
        <p:txBody>
          <a:bodyPr wrap="square" rtlCol="0">
            <a:spAutoFit/>
          </a:bodyPr>
          <a:lstStyle/>
          <a:p>
            <a:pPr lvl="0">
              <a:defRPr/>
            </a:pPr>
            <a:r>
              <a:rPr lang="fi-FI" sz="1200" b="1" dirty="0">
                <a:solidFill>
                  <a:srgbClr val="FFFFFF"/>
                </a:solidFill>
              </a:rPr>
              <a:t>1: Lukion ja yhteiskoulun sijoittaminen Vilppulan yhteiskoulun alueelle</a:t>
            </a:r>
          </a:p>
          <a:p>
            <a:pPr lvl="0">
              <a:defRPr/>
            </a:pPr>
            <a:r>
              <a:rPr lang="fi-FI" sz="1200" b="1" dirty="0">
                <a:solidFill>
                  <a:srgbClr val="FFFFFF"/>
                </a:solidFill>
              </a:rPr>
              <a:t>Versio a)</a:t>
            </a:r>
          </a:p>
        </p:txBody>
      </p:sp>
      <p:sp>
        <p:nvSpPr>
          <p:cNvPr id="6" name="Tekstiruutu 5">
            <a:extLst>
              <a:ext uri="{FF2B5EF4-FFF2-40B4-BE49-F238E27FC236}">
                <a16:creationId xmlns:a16="http://schemas.microsoft.com/office/drawing/2014/main" id="{A80A1830-8FD5-46DE-9921-A2A56F900407}"/>
              </a:ext>
            </a:extLst>
          </p:cNvPr>
          <p:cNvSpPr txBox="1"/>
          <p:nvPr/>
        </p:nvSpPr>
        <p:spPr>
          <a:xfrm>
            <a:off x="526094" y="1006614"/>
            <a:ext cx="3193731"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2000" b="1" i="0" u="none" strike="noStrike" kern="1200" cap="none" spc="0" normalizeH="0" baseline="0" noProof="0" dirty="0">
                <a:ln>
                  <a:noFill/>
                </a:ln>
                <a:solidFill>
                  <a:srgbClr val="FFFFFF"/>
                </a:solidFill>
                <a:effectLst/>
                <a:uLnTx/>
                <a:uFillTx/>
                <a:latin typeface="Calibri" panose="020F0502020204030204"/>
                <a:ea typeface="+mn-ea"/>
                <a:cs typeface="+mn-cs"/>
              </a:rPr>
              <a:t>Yhteenveto eri vaihtoehdoista</a:t>
            </a:r>
          </a:p>
        </p:txBody>
      </p:sp>
      <p:pic>
        <p:nvPicPr>
          <p:cNvPr id="21" name="Kuva 20">
            <a:extLst>
              <a:ext uri="{FF2B5EF4-FFF2-40B4-BE49-F238E27FC236}">
                <a16:creationId xmlns:a16="http://schemas.microsoft.com/office/drawing/2014/main" id="{F048AD80-D893-4B10-33D2-ACBB9660DD4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6094" y="5813892"/>
            <a:ext cx="642365" cy="642365"/>
          </a:xfrm>
          <a:prstGeom prst="rect">
            <a:avLst/>
          </a:prstGeom>
        </p:spPr>
      </p:pic>
      <p:sp>
        <p:nvSpPr>
          <p:cNvPr id="2" name="Suorakulmio 1"/>
          <p:cNvSpPr/>
          <p:nvPr/>
        </p:nvSpPr>
        <p:spPr>
          <a:xfrm>
            <a:off x="4647157" y="1033581"/>
            <a:ext cx="7226910" cy="5832366"/>
          </a:xfrm>
          <a:prstGeom prst="rect">
            <a:avLst/>
          </a:prstGeom>
        </p:spPr>
        <p:txBody>
          <a:bodyPr wrap="square">
            <a:spAutoFit/>
          </a:bodyPr>
          <a:lstStyle/>
          <a:p>
            <a:pPr lvl="0">
              <a:defRPr/>
            </a:pPr>
            <a:r>
              <a:rPr lang="fi-FI" sz="1200" b="1" dirty="0">
                <a:solidFill>
                  <a:prstClr val="black"/>
                </a:solidFill>
                <a:latin typeface="Fira Sans" panose="020B0503050000020004" pitchFamily="34" charset="0"/>
              </a:rPr>
              <a:t>Vaihtoehto 1 a: Lukion ja yhteiskoulun sijoittaminen Vilppulan yhteiskoulun </a:t>
            </a:r>
            <a:r>
              <a:rPr lang="fi-FI" sz="1200" b="1" dirty="0" smtClean="0">
                <a:solidFill>
                  <a:prstClr val="black"/>
                </a:solidFill>
                <a:latin typeface="Fira Sans" panose="020B0503050000020004" pitchFamily="34" charset="0"/>
              </a:rPr>
              <a:t>alueelle</a:t>
            </a:r>
          </a:p>
          <a:p>
            <a:pPr lvl="0">
              <a:defRPr/>
            </a:pPr>
            <a:endParaRPr lang="fi-FI" sz="1200" b="1" dirty="0">
              <a:solidFill>
                <a:prstClr val="black"/>
              </a:solidFill>
              <a:latin typeface="Fira Sans" panose="020B0503050000020004" pitchFamily="34" charset="0"/>
            </a:endParaRPr>
          </a:p>
          <a:p>
            <a:pPr marL="285750" lvl="0" indent="-285750">
              <a:buFont typeface="Arial" panose="020B0604020202020204" pitchFamily="34" charset="0"/>
              <a:buChar char="•"/>
              <a:defRPr/>
            </a:pPr>
            <a:r>
              <a:rPr lang="fi-FI" sz="1100" b="1" dirty="0">
                <a:solidFill>
                  <a:prstClr val="black"/>
                </a:solidFill>
                <a:latin typeface="Fira Sans" panose="020B0503050000020004" pitchFamily="34" charset="0"/>
              </a:rPr>
              <a:t>Koulun peruskorjauksen ja </a:t>
            </a:r>
            <a:r>
              <a:rPr lang="fi-FI" sz="1100" b="1" dirty="0" smtClean="0">
                <a:solidFill>
                  <a:prstClr val="black"/>
                </a:solidFill>
                <a:latin typeface="Fira Sans" panose="020B0503050000020004" pitchFamily="34" charset="0"/>
              </a:rPr>
              <a:t>lisärakennuksen </a:t>
            </a:r>
            <a:r>
              <a:rPr lang="fi-FI" sz="1100" b="1" dirty="0">
                <a:solidFill>
                  <a:prstClr val="black"/>
                </a:solidFill>
                <a:latin typeface="Fira Sans" panose="020B0503050000020004" pitchFamily="34" charset="0"/>
              </a:rPr>
              <a:t>yhteishinta: </a:t>
            </a:r>
            <a:r>
              <a:rPr lang="fi-FI" sz="1100" dirty="0">
                <a:solidFill>
                  <a:prstClr val="black"/>
                </a:solidFill>
                <a:latin typeface="Fira Sans" panose="020B0503050000020004" pitchFamily="34" charset="0"/>
              </a:rPr>
              <a:t>9 252 550 – 9 707 550 </a:t>
            </a:r>
            <a:r>
              <a:rPr lang="fi-FI" sz="1100" dirty="0" smtClean="0">
                <a:solidFill>
                  <a:prstClr val="black"/>
                </a:solidFill>
                <a:latin typeface="Fira Sans" panose="020B0503050000020004" pitchFamily="34" charset="0"/>
              </a:rPr>
              <a:t>€</a:t>
            </a:r>
          </a:p>
          <a:p>
            <a:pPr marL="171450" indent="-171450">
              <a:buFont typeface="Arial" panose="020B0604020202020204" pitchFamily="34" charset="0"/>
              <a:buChar char="•"/>
              <a:defRPr/>
            </a:pPr>
            <a:r>
              <a:rPr lang="fi-FI" sz="1100" b="1" dirty="0" smtClean="0">
                <a:solidFill>
                  <a:prstClr val="black"/>
                </a:solidFill>
                <a:latin typeface="Fira Sans" panose="020B0503050000020004" pitchFamily="34" charset="0"/>
              </a:rPr>
              <a:t>   Alaskirjaus</a:t>
            </a:r>
            <a:r>
              <a:rPr lang="fi-FI" sz="1100" b="1" dirty="0">
                <a:solidFill>
                  <a:prstClr val="black"/>
                </a:solidFill>
                <a:latin typeface="Fira Sans" panose="020B0503050000020004" pitchFamily="34" charset="0"/>
              </a:rPr>
              <a:t>: </a:t>
            </a:r>
            <a:r>
              <a:rPr lang="fi-FI" sz="1100" dirty="0">
                <a:solidFill>
                  <a:prstClr val="black"/>
                </a:solidFill>
                <a:latin typeface="Fira Sans" panose="020B0503050000020004" pitchFamily="34" charset="0"/>
              </a:rPr>
              <a:t>1,29 milj. € (1,78 milj. </a:t>
            </a:r>
            <a:r>
              <a:rPr lang="fi-FI" sz="1100" dirty="0" smtClean="0">
                <a:solidFill>
                  <a:prstClr val="black"/>
                </a:solidFill>
                <a:latin typeface="Fira Sans" panose="020B0503050000020004" pitchFamily="34" charset="0"/>
              </a:rPr>
              <a:t>€)</a:t>
            </a:r>
            <a:endParaRPr lang="fi-FI" sz="1100" dirty="0">
              <a:solidFill>
                <a:prstClr val="black"/>
              </a:solidFill>
              <a:latin typeface="Fira Sans" panose="020B0503050000020004" pitchFamily="34" charset="0"/>
            </a:endParaRPr>
          </a:p>
          <a:p>
            <a:pPr marL="285750" lvl="0" indent="-285750">
              <a:buFont typeface="Arial" panose="020B0604020202020204" pitchFamily="34" charset="0"/>
              <a:buChar char="•"/>
              <a:defRPr/>
            </a:pPr>
            <a:r>
              <a:rPr lang="fi-FI" sz="1100" b="1" dirty="0">
                <a:solidFill>
                  <a:prstClr val="black"/>
                </a:solidFill>
                <a:latin typeface="Fira Sans" panose="020B0503050000020004" pitchFamily="34" charset="0"/>
              </a:rPr>
              <a:t>Parkkivuoren remontin hinta: </a:t>
            </a:r>
            <a:r>
              <a:rPr lang="fi-FI" sz="1100" dirty="0">
                <a:solidFill>
                  <a:prstClr val="black"/>
                </a:solidFill>
                <a:latin typeface="Fira Sans" panose="020B0503050000020004" pitchFamily="34" charset="0"/>
              </a:rPr>
              <a:t>5 919 000 €</a:t>
            </a:r>
            <a:endParaRPr lang="fi-FI" sz="1100" b="1" dirty="0">
              <a:solidFill>
                <a:prstClr val="black"/>
              </a:solidFill>
              <a:latin typeface="Fira Sans" panose="020B0503050000020004" pitchFamily="34" charset="0"/>
            </a:endParaRPr>
          </a:p>
          <a:p>
            <a:pPr marL="285750" lvl="0" indent="-285750">
              <a:buFont typeface="Arial" panose="020B0604020202020204" pitchFamily="34" charset="0"/>
              <a:buChar char="•"/>
              <a:defRPr/>
            </a:pPr>
            <a:r>
              <a:rPr lang="fi-FI" sz="1100" b="1" u="sng" dirty="0">
                <a:solidFill>
                  <a:prstClr val="black"/>
                </a:solidFill>
                <a:latin typeface="Fira Sans" panose="020B0503050000020004" pitchFamily="34" charset="0"/>
              </a:rPr>
              <a:t>Kustannukset yhteensä: </a:t>
            </a:r>
            <a:r>
              <a:rPr lang="fi-FI" sz="1100" b="1" u="sng" dirty="0" smtClean="0">
                <a:solidFill>
                  <a:prstClr val="black"/>
                </a:solidFill>
                <a:latin typeface="Fira Sans" panose="020B0503050000020004" pitchFamily="34" charset="0"/>
              </a:rPr>
              <a:t>18 561 550 – 19 016 550 € </a:t>
            </a:r>
            <a:r>
              <a:rPr lang="fi-FI" sz="1100" b="1" dirty="0">
                <a:solidFill>
                  <a:prstClr val="black"/>
                </a:solidFill>
                <a:latin typeface="Fira Sans" panose="020B0503050000020004" pitchFamily="34" charset="0"/>
              </a:rPr>
              <a:t>(sisältää </a:t>
            </a:r>
            <a:r>
              <a:rPr lang="fi-FI" sz="1100" b="1" dirty="0" smtClean="0">
                <a:solidFill>
                  <a:prstClr val="black"/>
                </a:solidFill>
                <a:latin typeface="Fira Sans" panose="020B0503050000020004" pitchFamily="34" charset="0"/>
              </a:rPr>
              <a:t>väistötilat 2,1 milj. €)</a:t>
            </a:r>
            <a:endParaRPr lang="fi-FI" sz="1100" b="1" dirty="0">
              <a:solidFill>
                <a:prstClr val="black"/>
              </a:solidFill>
              <a:latin typeface="Fira Sans" panose="020B0503050000020004" pitchFamily="34" charset="0"/>
            </a:endParaRPr>
          </a:p>
          <a:p>
            <a:pPr marL="285750" lvl="0" indent="-285750">
              <a:buFont typeface="Arial" panose="020B0604020202020204" pitchFamily="34" charset="0"/>
              <a:buChar char="•"/>
              <a:defRPr/>
            </a:pPr>
            <a:endParaRPr lang="fi-FI" sz="1100" b="1" dirty="0">
              <a:solidFill>
                <a:prstClr val="black"/>
              </a:solidFill>
              <a:latin typeface="Fira Sans" panose="020B0503050000020004" pitchFamily="34" charset="0"/>
            </a:endParaRPr>
          </a:p>
          <a:p>
            <a:pPr lvl="0">
              <a:defRPr/>
            </a:pPr>
            <a:r>
              <a:rPr lang="fi-FI" sz="1200" b="1" dirty="0">
                <a:solidFill>
                  <a:prstClr val="black"/>
                </a:solidFill>
                <a:latin typeface="Fira Sans" panose="020B0503050000020004" pitchFamily="34" charset="0"/>
              </a:rPr>
              <a:t>Vaihtoehto 1 b: Lukion ja yhteiskoulun sijoittaminen Vilppulan yhteiskoulun </a:t>
            </a:r>
            <a:r>
              <a:rPr lang="fi-FI" sz="1200" b="1" dirty="0" smtClean="0">
                <a:solidFill>
                  <a:prstClr val="black"/>
                </a:solidFill>
                <a:latin typeface="Fira Sans" panose="020B0503050000020004" pitchFamily="34" charset="0"/>
              </a:rPr>
              <a:t>alueelle</a:t>
            </a:r>
          </a:p>
          <a:p>
            <a:pPr lvl="0">
              <a:defRPr/>
            </a:pPr>
            <a:endParaRPr lang="fi-FI" sz="1200" b="1" dirty="0">
              <a:solidFill>
                <a:prstClr val="black"/>
              </a:solidFill>
              <a:latin typeface="Fira Sans" panose="020B0503050000020004" pitchFamily="34" charset="0"/>
            </a:endParaRPr>
          </a:p>
          <a:p>
            <a:pPr marL="285750" indent="-285750">
              <a:buFont typeface="Arial" panose="020B0604020202020204" pitchFamily="34" charset="0"/>
              <a:buChar char="•"/>
              <a:defRPr/>
            </a:pPr>
            <a:r>
              <a:rPr lang="fi-FI" sz="1100" b="1" dirty="0">
                <a:solidFill>
                  <a:prstClr val="black"/>
                </a:solidFill>
                <a:latin typeface="Fira Sans" panose="020B0503050000020004" pitchFamily="34" charset="0"/>
              </a:rPr>
              <a:t>Uuden koulurakennuksen hinta: </a:t>
            </a:r>
            <a:r>
              <a:rPr lang="fi-FI" sz="1100" dirty="0">
                <a:solidFill>
                  <a:prstClr val="black"/>
                </a:solidFill>
                <a:latin typeface="Fira Sans" panose="020B0503050000020004" pitchFamily="34" charset="0"/>
              </a:rPr>
              <a:t>6 495 000 - 7 650 000 €</a:t>
            </a:r>
          </a:p>
          <a:p>
            <a:pPr marL="285750" indent="-285750">
              <a:buFont typeface="Arial" panose="020B0604020202020204" pitchFamily="34" charset="0"/>
              <a:buChar char="•"/>
              <a:defRPr/>
            </a:pPr>
            <a:r>
              <a:rPr lang="fi-FI" sz="1100" b="1" dirty="0">
                <a:solidFill>
                  <a:prstClr val="black"/>
                </a:solidFill>
                <a:latin typeface="Fira Sans" panose="020B0503050000020004" pitchFamily="34" charset="0"/>
              </a:rPr>
              <a:t>Alaskirjaus: </a:t>
            </a:r>
            <a:r>
              <a:rPr lang="fi-FI" sz="1100" dirty="0" smtClean="0">
                <a:solidFill>
                  <a:prstClr val="black"/>
                </a:solidFill>
                <a:latin typeface="Fira Sans" panose="020B0503050000020004" pitchFamily="34" charset="0"/>
              </a:rPr>
              <a:t>1,63 </a:t>
            </a:r>
            <a:r>
              <a:rPr lang="fi-FI" sz="1100" dirty="0">
                <a:solidFill>
                  <a:prstClr val="black"/>
                </a:solidFill>
                <a:latin typeface="Fira Sans" panose="020B0503050000020004" pitchFamily="34" charset="0"/>
              </a:rPr>
              <a:t>milj. € </a:t>
            </a:r>
            <a:r>
              <a:rPr lang="fi-FI" sz="1100" dirty="0" smtClean="0">
                <a:solidFill>
                  <a:prstClr val="black"/>
                </a:solidFill>
                <a:latin typeface="Fira Sans" panose="020B0503050000020004" pitchFamily="34" charset="0"/>
              </a:rPr>
              <a:t>(Koskela 1,29 </a:t>
            </a:r>
            <a:r>
              <a:rPr lang="fi-FI" sz="1100" dirty="0">
                <a:solidFill>
                  <a:prstClr val="black"/>
                </a:solidFill>
                <a:latin typeface="Fira Sans" panose="020B0503050000020004" pitchFamily="34" charset="0"/>
              </a:rPr>
              <a:t>milj. </a:t>
            </a:r>
            <a:r>
              <a:rPr lang="fi-FI" sz="1100" dirty="0" smtClean="0">
                <a:solidFill>
                  <a:prstClr val="black"/>
                </a:solidFill>
                <a:latin typeface="Fira Sans" panose="020B0503050000020004" pitchFamily="34" charset="0"/>
              </a:rPr>
              <a:t>€ ja </a:t>
            </a:r>
            <a:r>
              <a:rPr lang="fi-FI" sz="1100" dirty="0" err="1" smtClean="0">
                <a:solidFill>
                  <a:prstClr val="black"/>
                </a:solidFill>
                <a:latin typeface="Fira Sans" panose="020B0503050000020004" pitchFamily="34" charset="0"/>
              </a:rPr>
              <a:t>VYK:n</a:t>
            </a:r>
            <a:r>
              <a:rPr lang="fi-FI" sz="1100" dirty="0" smtClean="0">
                <a:solidFill>
                  <a:prstClr val="black"/>
                </a:solidFill>
                <a:latin typeface="Fira Sans" panose="020B0503050000020004" pitchFamily="34" charset="0"/>
              </a:rPr>
              <a:t> 340 000 € alaskirjaus)</a:t>
            </a:r>
            <a:endParaRPr lang="fi-FI" sz="1100" b="1" dirty="0">
              <a:solidFill>
                <a:prstClr val="black"/>
              </a:solidFill>
              <a:latin typeface="Fira Sans" panose="020B0503050000020004" pitchFamily="34" charset="0"/>
            </a:endParaRPr>
          </a:p>
          <a:p>
            <a:pPr marL="285750" indent="-285750">
              <a:buFont typeface="Arial" panose="020B0604020202020204" pitchFamily="34" charset="0"/>
              <a:buChar char="•"/>
              <a:defRPr/>
            </a:pPr>
            <a:r>
              <a:rPr lang="fi-FI" sz="1100" b="1" dirty="0">
                <a:solidFill>
                  <a:prstClr val="black"/>
                </a:solidFill>
                <a:latin typeface="Fira Sans" panose="020B0503050000020004" pitchFamily="34" charset="0"/>
              </a:rPr>
              <a:t>Parkkivuoren remontin hinta: </a:t>
            </a:r>
            <a:r>
              <a:rPr lang="fi-FI" sz="1100" dirty="0">
                <a:solidFill>
                  <a:prstClr val="black"/>
                </a:solidFill>
                <a:latin typeface="Fira Sans" panose="020B0503050000020004" pitchFamily="34" charset="0"/>
              </a:rPr>
              <a:t>5 919 000 €</a:t>
            </a:r>
            <a:endParaRPr lang="fi-FI" sz="1100" b="1" dirty="0">
              <a:solidFill>
                <a:prstClr val="black"/>
              </a:solidFill>
              <a:latin typeface="Fira Sans" panose="020B0503050000020004" pitchFamily="34" charset="0"/>
            </a:endParaRPr>
          </a:p>
          <a:p>
            <a:pPr marL="285750" lvl="0" indent="-285750">
              <a:buFont typeface="Arial" panose="020B0604020202020204" pitchFamily="34" charset="0"/>
              <a:buChar char="•"/>
              <a:defRPr/>
            </a:pPr>
            <a:r>
              <a:rPr lang="fi-FI" sz="1100" b="1" u="sng" dirty="0">
                <a:solidFill>
                  <a:prstClr val="black"/>
                </a:solidFill>
                <a:latin typeface="Fira Sans" panose="020B0503050000020004" pitchFamily="34" charset="0"/>
              </a:rPr>
              <a:t>K</a:t>
            </a:r>
            <a:r>
              <a:rPr lang="fi-FI" sz="1100" b="1" u="sng" dirty="0" smtClean="0">
                <a:solidFill>
                  <a:prstClr val="black"/>
                </a:solidFill>
                <a:latin typeface="Fira Sans" panose="020B0503050000020004" pitchFamily="34" charset="0"/>
              </a:rPr>
              <a:t>ustannukset </a:t>
            </a:r>
            <a:r>
              <a:rPr lang="fi-FI" sz="1100" b="1" u="sng" dirty="0">
                <a:solidFill>
                  <a:prstClr val="black"/>
                </a:solidFill>
                <a:latin typeface="Fira Sans" panose="020B0503050000020004" pitchFamily="34" charset="0"/>
              </a:rPr>
              <a:t>yhteensä: </a:t>
            </a:r>
            <a:r>
              <a:rPr lang="fi-FI" sz="1100" b="1" u="sng" dirty="0" smtClean="0">
                <a:solidFill>
                  <a:prstClr val="black"/>
                </a:solidFill>
                <a:latin typeface="Fira Sans" panose="020B0503050000020004" pitchFamily="34" charset="0"/>
              </a:rPr>
              <a:t>14 044 000 – 15 199 000 €</a:t>
            </a:r>
            <a:endParaRPr lang="fi-FI" sz="1100" b="1" u="sng" dirty="0">
              <a:solidFill>
                <a:prstClr val="black"/>
              </a:solidFill>
              <a:latin typeface="Fira Sans" panose="020B0503050000020004" pitchFamily="34" charset="0"/>
            </a:endParaRPr>
          </a:p>
          <a:p>
            <a:pPr marL="285750" lvl="0" indent="-285750">
              <a:buFont typeface="Arial" panose="020B0604020202020204" pitchFamily="34" charset="0"/>
              <a:buChar char="•"/>
              <a:defRPr/>
            </a:pPr>
            <a:r>
              <a:rPr lang="fi-FI" sz="1100" b="1" dirty="0">
                <a:solidFill>
                  <a:prstClr val="black"/>
                </a:solidFill>
                <a:latin typeface="Fira Sans" panose="020B0503050000020004" pitchFamily="34" charset="0"/>
              </a:rPr>
              <a:t>Huom! Kaupunkiin jäisi vain yksi liikuntasali!</a:t>
            </a:r>
          </a:p>
          <a:p>
            <a:pPr lvl="0">
              <a:defRPr/>
            </a:pPr>
            <a:endParaRPr lang="fi-FI" sz="1200" b="1" dirty="0">
              <a:solidFill>
                <a:prstClr val="black"/>
              </a:solidFill>
              <a:latin typeface="Fira Sans" panose="020B0503050000020004" pitchFamily="34" charset="0"/>
            </a:endParaRPr>
          </a:p>
          <a:p>
            <a:pPr lvl="0">
              <a:defRPr/>
            </a:pPr>
            <a:r>
              <a:rPr lang="fi-FI" sz="1200" b="1" dirty="0">
                <a:solidFill>
                  <a:prstClr val="black"/>
                </a:solidFill>
                <a:latin typeface="Fira Sans" panose="020B0503050000020004" pitchFamily="34" charset="0"/>
              </a:rPr>
              <a:t>Vaihtoehto </a:t>
            </a:r>
            <a:r>
              <a:rPr lang="fi-FI" sz="1200" b="1" dirty="0" smtClean="0">
                <a:solidFill>
                  <a:prstClr val="black"/>
                </a:solidFill>
                <a:latin typeface="Fira Sans" panose="020B0503050000020004" pitchFamily="34" charset="0"/>
              </a:rPr>
              <a:t>2 a: </a:t>
            </a:r>
            <a:r>
              <a:rPr lang="fi-FI" sz="1200" b="1" dirty="0">
                <a:solidFill>
                  <a:prstClr val="black"/>
                </a:solidFill>
                <a:latin typeface="Fira Sans" panose="020B0503050000020004" pitchFamily="34" charset="0"/>
              </a:rPr>
              <a:t>Lukion ja yläkoulun sijoittaminen Koskelan yläkoulun ja lukion </a:t>
            </a:r>
            <a:r>
              <a:rPr lang="fi-FI" sz="1200" b="1" dirty="0" smtClean="0">
                <a:solidFill>
                  <a:prstClr val="black"/>
                </a:solidFill>
                <a:latin typeface="Fira Sans" panose="020B0503050000020004" pitchFamily="34" charset="0"/>
              </a:rPr>
              <a:t>alueelle</a:t>
            </a:r>
          </a:p>
          <a:p>
            <a:pPr lvl="0">
              <a:defRPr/>
            </a:pPr>
            <a:endParaRPr lang="fi-FI" sz="1200" b="1" dirty="0">
              <a:solidFill>
                <a:prstClr val="black"/>
              </a:solidFill>
              <a:latin typeface="Fira Sans" panose="020B0503050000020004" pitchFamily="34" charset="0"/>
            </a:endParaRPr>
          </a:p>
          <a:p>
            <a:pPr marL="285750" indent="-285750">
              <a:buFont typeface="Arial" panose="020B0604020202020204" pitchFamily="34" charset="0"/>
              <a:buChar char="•"/>
              <a:defRPr/>
            </a:pPr>
            <a:r>
              <a:rPr lang="fi-FI" sz="1100" b="1" dirty="0">
                <a:solidFill>
                  <a:prstClr val="black"/>
                </a:solidFill>
                <a:latin typeface="Fira Sans" panose="020B0503050000020004" pitchFamily="34" charset="0"/>
              </a:rPr>
              <a:t>Koulurakennuksen peruskorjauksen hinta: </a:t>
            </a:r>
            <a:r>
              <a:rPr lang="fi-FI" sz="1100" dirty="0">
                <a:solidFill>
                  <a:prstClr val="black"/>
                </a:solidFill>
                <a:latin typeface="Fira Sans" panose="020B0503050000020004" pitchFamily="34" charset="0"/>
              </a:rPr>
              <a:t>6 081 000 – 6 536 000</a:t>
            </a:r>
          </a:p>
          <a:p>
            <a:pPr marL="285750" indent="-285750">
              <a:buFont typeface="Arial" panose="020B0604020202020204" pitchFamily="34" charset="0"/>
              <a:buChar char="•"/>
              <a:defRPr/>
            </a:pPr>
            <a:r>
              <a:rPr lang="fi-FI" sz="1100" b="1" dirty="0">
                <a:solidFill>
                  <a:prstClr val="black"/>
                </a:solidFill>
                <a:latin typeface="Fira Sans" panose="020B0503050000020004" pitchFamily="34" charset="0"/>
              </a:rPr>
              <a:t>Alaskirjaus: </a:t>
            </a:r>
            <a:r>
              <a:rPr lang="fi-FI" sz="1100" dirty="0">
                <a:solidFill>
                  <a:prstClr val="black"/>
                </a:solidFill>
                <a:latin typeface="Fira Sans" panose="020B0503050000020004" pitchFamily="34" charset="0"/>
              </a:rPr>
              <a:t>VYK 340 000 €</a:t>
            </a:r>
          </a:p>
          <a:p>
            <a:pPr marL="285750" indent="-285750">
              <a:buFont typeface="Arial" panose="020B0604020202020204" pitchFamily="34" charset="0"/>
              <a:buChar char="•"/>
              <a:defRPr/>
            </a:pPr>
            <a:r>
              <a:rPr lang="fi-FI" sz="1100" b="1" dirty="0">
                <a:solidFill>
                  <a:prstClr val="black"/>
                </a:solidFill>
                <a:latin typeface="Fira Sans" panose="020B0503050000020004" pitchFamily="34" charset="0"/>
              </a:rPr>
              <a:t>Teknisentyöntilan muutostyöt: </a:t>
            </a:r>
            <a:r>
              <a:rPr lang="fi-FI" sz="1100" dirty="0">
                <a:solidFill>
                  <a:prstClr val="black"/>
                </a:solidFill>
                <a:latin typeface="Fira Sans" panose="020B0503050000020004" pitchFamily="34" charset="0"/>
              </a:rPr>
              <a:t>200 000 €</a:t>
            </a:r>
          </a:p>
          <a:p>
            <a:pPr marL="285750" lvl="0" indent="-285750">
              <a:buFont typeface="Arial" panose="020B0604020202020204" pitchFamily="34" charset="0"/>
              <a:buChar char="•"/>
              <a:defRPr/>
            </a:pPr>
            <a:r>
              <a:rPr lang="fi-FI" sz="1100" b="1" dirty="0">
                <a:solidFill>
                  <a:prstClr val="black"/>
                </a:solidFill>
                <a:latin typeface="Fira Sans" panose="020B0503050000020004" pitchFamily="34" charset="0"/>
              </a:rPr>
              <a:t>Liikuntahallin remontin hinta: </a:t>
            </a:r>
            <a:r>
              <a:rPr lang="fi-FI" sz="1100" dirty="0">
                <a:solidFill>
                  <a:prstClr val="black"/>
                </a:solidFill>
                <a:latin typeface="Fira Sans" panose="020B0503050000020004" pitchFamily="34" charset="0"/>
              </a:rPr>
              <a:t> 4 617 000 € </a:t>
            </a:r>
            <a:endParaRPr lang="fi-FI" sz="1100" b="1" dirty="0">
              <a:solidFill>
                <a:prstClr val="black"/>
              </a:solidFill>
              <a:latin typeface="Fira Sans" panose="020B0503050000020004" pitchFamily="34" charset="0"/>
            </a:endParaRPr>
          </a:p>
          <a:p>
            <a:pPr marL="285750" indent="-285750">
              <a:buFont typeface="Arial" panose="020B0604020202020204" pitchFamily="34" charset="0"/>
              <a:buChar char="•"/>
              <a:defRPr/>
            </a:pPr>
            <a:r>
              <a:rPr lang="fi-FI" sz="1100" b="1" u="sng" dirty="0">
                <a:solidFill>
                  <a:prstClr val="black"/>
                </a:solidFill>
                <a:latin typeface="Fira Sans" panose="020B0503050000020004" pitchFamily="34" charset="0"/>
              </a:rPr>
              <a:t>Kustannukset yhteensä: 13 338 000 – 13 793 000</a:t>
            </a:r>
            <a:r>
              <a:rPr lang="fi-FI" sz="1100" b="1" dirty="0">
                <a:solidFill>
                  <a:prstClr val="black"/>
                </a:solidFill>
                <a:latin typeface="Fira Sans" panose="020B0503050000020004" pitchFamily="34" charset="0"/>
              </a:rPr>
              <a:t> (sisältää väistötilat)</a:t>
            </a:r>
          </a:p>
          <a:p>
            <a:pPr lvl="0">
              <a:defRPr/>
            </a:pPr>
            <a:endParaRPr lang="fi-FI" sz="1200" b="1" dirty="0">
              <a:solidFill>
                <a:prstClr val="black"/>
              </a:solidFill>
              <a:latin typeface="Fira Sans" panose="020B0503050000020004" pitchFamily="34" charset="0"/>
            </a:endParaRPr>
          </a:p>
          <a:p>
            <a:pPr lvl="0">
              <a:defRPr/>
            </a:pPr>
            <a:r>
              <a:rPr lang="fi-FI" sz="1200" b="1" dirty="0">
                <a:solidFill>
                  <a:prstClr val="black"/>
                </a:solidFill>
                <a:latin typeface="Fira Sans" panose="020B0503050000020004" pitchFamily="34" charset="0"/>
              </a:rPr>
              <a:t>Vaihtoehto </a:t>
            </a:r>
            <a:r>
              <a:rPr lang="fi-FI" sz="1200" b="1" dirty="0" smtClean="0">
                <a:solidFill>
                  <a:prstClr val="black"/>
                </a:solidFill>
                <a:latin typeface="Fira Sans" panose="020B0503050000020004" pitchFamily="34" charset="0"/>
              </a:rPr>
              <a:t>2 b: </a:t>
            </a:r>
            <a:r>
              <a:rPr lang="fi-FI" sz="1200" b="1" dirty="0">
                <a:solidFill>
                  <a:prstClr val="black"/>
                </a:solidFill>
                <a:latin typeface="Fira Sans" panose="020B0503050000020004" pitchFamily="34" charset="0"/>
              </a:rPr>
              <a:t>Lukion ja yläkoulun sijoittaminen Koskelan yläkoulun ja lukion </a:t>
            </a:r>
            <a:r>
              <a:rPr lang="fi-FI" sz="1200" b="1" dirty="0" smtClean="0">
                <a:solidFill>
                  <a:prstClr val="black"/>
                </a:solidFill>
                <a:latin typeface="Fira Sans" panose="020B0503050000020004" pitchFamily="34" charset="0"/>
              </a:rPr>
              <a:t>alueelle</a:t>
            </a:r>
          </a:p>
          <a:p>
            <a:pPr lvl="0">
              <a:defRPr/>
            </a:pPr>
            <a:endParaRPr lang="fi-FI" sz="1200" b="1" dirty="0">
              <a:solidFill>
                <a:prstClr val="black"/>
              </a:solidFill>
              <a:latin typeface="Fira Sans" panose="020B0503050000020004" pitchFamily="34" charset="0"/>
            </a:endParaRPr>
          </a:p>
          <a:p>
            <a:pPr marL="285750" indent="-285750">
              <a:buFont typeface="Arial" panose="020B0604020202020204" pitchFamily="34" charset="0"/>
              <a:buChar char="•"/>
              <a:defRPr/>
            </a:pPr>
            <a:r>
              <a:rPr lang="fi-FI" sz="1100" b="1" dirty="0">
                <a:solidFill>
                  <a:prstClr val="black"/>
                </a:solidFill>
                <a:latin typeface="Fira Sans" panose="020B0503050000020004" pitchFamily="34" charset="0"/>
              </a:rPr>
              <a:t>Uuden koulurakennuksen hinta: </a:t>
            </a:r>
            <a:r>
              <a:rPr lang="fi-FI" sz="1100" dirty="0">
                <a:solidFill>
                  <a:prstClr val="black"/>
                </a:solidFill>
                <a:latin typeface="Fira Sans" panose="020B0503050000020004" pitchFamily="34" charset="0"/>
              </a:rPr>
              <a:t>6 495 000 - 7 650 000 € </a:t>
            </a:r>
            <a:endParaRPr lang="fi-FI" sz="1100" b="1" dirty="0">
              <a:solidFill>
                <a:prstClr val="black"/>
              </a:solidFill>
              <a:latin typeface="Fira Sans" panose="020B0503050000020004" pitchFamily="34" charset="0"/>
            </a:endParaRPr>
          </a:p>
          <a:p>
            <a:pPr marL="285750" indent="-285750">
              <a:buFont typeface="Arial" panose="020B0604020202020204" pitchFamily="34" charset="0"/>
              <a:buChar char="•"/>
              <a:defRPr/>
            </a:pPr>
            <a:r>
              <a:rPr lang="fi-FI" sz="1100" b="1" dirty="0">
                <a:solidFill>
                  <a:prstClr val="black"/>
                </a:solidFill>
                <a:latin typeface="Fira Sans" panose="020B0503050000020004" pitchFamily="34" charset="0"/>
              </a:rPr>
              <a:t>Pienen liikuntasalin hinta: </a:t>
            </a:r>
            <a:r>
              <a:rPr lang="fi-FI" sz="1100" dirty="0">
                <a:solidFill>
                  <a:prstClr val="black"/>
                </a:solidFill>
                <a:latin typeface="Fira Sans" panose="020B0503050000020004" pitchFamily="34" charset="0"/>
              </a:rPr>
              <a:t>2 500 000 €</a:t>
            </a:r>
          </a:p>
          <a:p>
            <a:pPr marL="285750" indent="-285750">
              <a:buFont typeface="Arial" panose="020B0604020202020204" pitchFamily="34" charset="0"/>
              <a:buChar char="•"/>
              <a:defRPr/>
            </a:pPr>
            <a:r>
              <a:rPr lang="fi-FI" sz="1100" b="1" dirty="0">
                <a:solidFill>
                  <a:prstClr val="black"/>
                </a:solidFill>
                <a:latin typeface="Fira Sans" panose="020B0503050000020004" pitchFamily="34" charset="0"/>
              </a:rPr>
              <a:t>Teknisentyöntilan muutostyöt: </a:t>
            </a:r>
            <a:r>
              <a:rPr lang="fi-FI" sz="1100" dirty="0">
                <a:solidFill>
                  <a:prstClr val="black"/>
                </a:solidFill>
                <a:latin typeface="Fira Sans" panose="020B0503050000020004" pitchFamily="34" charset="0"/>
              </a:rPr>
              <a:t>200 000 €</a:t>
            </a:r>
          </a:p>
          <a:p>
            <a:pPr marL="285750" indent="-285750">
              <a:buFont typeface="Arial" panose="020B0604020202020204" pitchFamily="34" charset="0"/>
              <a:buChar char="•"/>
              <a:defRPr/>
            </a:pPr>
            <a:r>
              <a:rPr lang="fi-FI" sz="1100" b="1" dirty="0">
                <a:solidFill>
                  <a:prstClr val="black"/>
                </a:solidFill>
                <a:latin typeface="Fira Sans" panose="020B0503050000020004" pitchFamily="34" charset="0"/>
              </a:rPr>
              <a:t>Alaskirjaus: </a:t>
            </a:r>
            <a:r>
              <a:rPr lang="fi-FI" sz="1100" dirty="0">
                <a:solidFill>
                  <a:prstClr val="black"/>
                </a:solidFill>
                <a:latin typeface="Fira Sans" panose="020B0503050000020004" pitchFamily="34" charset="0"/>
              </a:rPr>
              <a:t>1,63 milj. € (Koskela 1,29 milj. € ja </a:t>
            </a:r>
            <a:r>
              <a:rPr lang="fi-FI" sz="1100" dirty="0" err="1">
                <a:solidFill>
                  <a:prstClr val="black"/>
                </a:solidFill>
                <a:latin typeface="Fira Sans" panose="020B0503050000020004" pitchFamily="34" charset="0"/>
              </a:rPr>
              <a:t>VYK:n</a:t>
            </a:r>
            <a:r>
              <a:rPr lang="fi-FI" sz="1100" dirty="0">
                <a:solidFill>
                  <a:prstClr val="black"/>
                </a:solidFill>
                <a:latin typeface="Fira Sans" panose="020B0503050000020004" pitchFamily="34" charset="0"/>
              </a:rPr>
              <a:t> 340 000 € alaskirjaus</a:t>
            </a:r>
            <a:r>
              <a:rPr lang="fi-FI" sz="1100" dirty="0" smtClean="0">
                <a:solidFill>
                  <a:prstClr val="black"/>
                </a:solidFill>
                <a:latin typeface="Fira Sans" panose="020B0503050000020004" pitchFamily="34" charset="0"/>
              </a:rPr>
              <a:t>)</a:t>
            </a:r>
            <a:endParaRPr lang="fi-FI" sz="1100" b="1" dirty="0" smtClean="0">
              <a:solidFill>
                <a:prstClr val="black"/>
              </a:solidFill>
              <a:latin typeface="Fira Sans" panose="020B0503050000020004" pitchFamily="34" charset="0"/>
            </a:endParaRPr>
          </a:p>
          <a:p>
            <a:pPr marL="285750" indent="-285750">
              <a:buFont typeface="Arial" panose="020B0604020202020204" pitchFamily="34" charset="0"/>
              <a:buChar char="•"/>
              <a:defRPr/>
            </a:pPr>
            <a:r>
              <a:rPr lang="fi-FI" sz="1100" b="1" u="sng" dirty="0" smtClean="0">
                <a:solidFill>
                  <a:prstClr val="black"/>
                </a:solidFill>
                <a:latin typeface="Fira Sans" panose="020B0503050000020004" pitchFamily="34" charset="0"/>
              </a:rPr>
              <a:t>Kustannukset </a:t>
            </a:r>
            <a:r>
              <a:rPr lang="fi-FI" sz="1100" b="1" u="sng" dirty="0">
                <a:solidFill>
                  <a:prstClr val="black"/>
                </a:solidFill>
                <a:latin typeface="Fira Sans" panose="020B0503050000020004" pitchFamily="34" charset="0"/>
              </a:rPr>
              <a:t>yhteensä: </a:t>
            </a:r>
            <a:r>
              <a:rPr lang="fi-FI" sz="1100" b="1" u="sng" dirty="0" smtClean="0">
                <a:solidFill>
                  <a:prstClr val="black"/>
                </a:solidFill>
                <a:latin typeface="Fira Sans" panose="020B0503050000020004" pitchFamily="34" charset="0"/>
              </a:rPr>
              <a:t>10 825 000– 11 980 000 € </a:t>
            </a:r>
            <a:endParaRPr lang="fi-FI" sz="1100" b="1" u="sng" dirty="0">
              <a:solidFill>
                <a:prstClr val="black"/>
              </a:solidFill>
              <a:latin typeface="Fira Sans" panose="020B0503050000020004" pitchFamily="34" charset="0"/>
            </a:endParaRPr>
          </a:p>
          <a:p>
            <a:pPr marL="628650" lvl="1" indent="-171450">
              <a:buFont typeface="Wingdings" panose="05000000000000000000" pitchFamily="2" charset="2"/>
              <a:buChar char="Ø"/>
              <a:defRPr/>
            </a:pPr>
            <a:r>
              <a:rPr lang="fi-FI" sz="1100" b="1" dirty="0" smtClean="0">
                <a:solidFill>
                  <a:prstClr val="black"/>
                </a:solidFill>
                <a:latin typeface="Fira Sans" panose="020B0503050000020004" pitchFamily="34" charset="0"/>
              </a:rPr>
              <a:t>Parkkivuoren liikuntahallin remontin hinta olisi </a:t>
            </a:r>
            <a:r>
              <a:rPr lang="fi-FI" sz="1100" b="1" dirty="0">
                <a:solidFill>
                  <a:prstClr val="black"/>
                </a:solidFill>
                <a:latin typeface="Fira Sans" panose="020B0503050000020004" pitchFamily="34" charset="0"/>
              </a:rPr>
              <a:t>hinta: </a:t>
            </a:r>
            <a:r>
              <a:rPr lang="fi-FI" sz="1100" dirty="0">
                <a:solidFill>
                  <a:prstClr val="black"/>
                </a:solidFill>
                <a:latin typeface="Fira Sans" panose="020B0503050000020004" pitchFamily="34" charset="0"/>
              </a:rPr>
              <a:t>5 919 000 </a:t>
            </a:r>
            <a:r>
              <a:rPr lang="fi-FI" sz="1100" dirty="0" smtClean="0">
                <a:solidFill>
                  <a:prstClr val="black"/>
                </a:solidFill>
                <a:latin typeface="Fira Sans" panose="020B0503050000020004" pitchFamily="34" charset="0"/>
              </a:rPr>
              <a:t>€</a:t>
            </a:r>
            <a:endParaRPr lang="fi-FI" sz="1100" b="1" dirty="0">
              <a:solidFill>
                <a:prstClr val="black"/>
              </a:solidFill>
              <a:latin typeface="Fira Sans" panose="020B0503050000020004" pitchFamily="34" charset="0"/>
            </a:endParaRPr>
          </a:p>
          <a:p>
            <a:pPr marL="1200150" lvl="2" indent="-285750">
              <a:buFont typeface="Wingdings" panose="05000000000000000000" pitchFamily="2" charset="2"/>
              <a:buChar char="v"/>
              <a:defRPr/>
            </a:pPr>
            <a:r>
              <a:rPr lang="fi-FI" sz="1100" b="1" dirty="0" smtClean="0">
                <a:solidFill>
                  <a:prstClr val="black"/>
                </a:solidFill>
                <a:latin typeface="Fira Sans" panose="020B0503050000020004" pitchFamily="34" charset="0"/>
              </a:rPr>
              <a:t>Kaikki yhteensä Parkkivuoren remontin kanssa yht. 16 744 000 – 17 899 000 €</a:t>
            </a:r>
          </a:p>
          <a:p>
            <a:pPr marL="1200150" lvl="2" indent="-285750">
              <a:buFont typeface="Wingdings" panose="05000000000000000000" pitchFamily="2" charset="2"/>
              <a:buChar char="v"/>
              <a:defRPr/>
            </a:pPr>
            <a:r>
              <a:rPr lang="fi-FI" sz="1100" b="1" dirty="0" smtClean="0">
                <a:solidFill>
                  <a:prstClr val="black"/>
                </a:solidFill>
                <a:latin typeface="Fira Sans" panose="020B0503050000020004" pitchFamily="34" charset="0"/>
              </a:rPr>
              <a:t>Parkkivuoren remonttia ei ole pakko tehdä heti </a:t>
            </a:r>
            <a:endParaRPr lang="fi-FI" sz="1100" b="1" dirty="0">
              <a:solidFill>
                <a:prstClr val="black"/>
              </a:solidFill>
              <a:latin typeface="Fira Sans" panose="020B0503050000020004" pitchFamily="34" charset="0"/>
            </a:endParaRPr>
          </a:p>
        </p:txBody>
      </p:sp>
      <p:sp>
        <p:nvSpPr>
          <p:cNvPr id="3" name="Tekstiruutu 2"/>
          <p:cNvSpPr txBox="1"/>
          <p:nvPr/>
        </p:nvSpPr>
        <p:spPr>
          <a:xfrm>
            <a:off x="526094" y="2690336"/>
            <a:ext cx="2857500" cy="1477328"/>
          </a:xfrm>
          <a:prstGeom prst="rect">
            <a:avLst/>
          </a:prstGeom>
          <a:noFill/>
          <a:ln w="12700">
            <a:solidFill>
              <a:schemeClr val="bg1"/>
            </a:solidFill>
          </a:ln>
        </p:spPr>
        <p:txBody>
          <a:bodyPr wrap="square" rtlCol="0">
            <a:spAutoFit/>
          </a:bodyPr>
          <a:lstStyle/>
          <a:p>
            <a:r>
              <a:rPr lang="fi-FI" b="1" dirty="0" err="1" smtClean="0">
                <a:solidFill>
                  <a:schemeClr val="bg1"/>
                </a:solidFill>
              </a:rPr>
              <a:t>Huom</a:t>
            </a:r>
            <a:r>
              <a:rPr lang="fi-FI" b="1" dirty="0" smtClean="0">
                <a:solidFill>
                  <a:schemeClr val="bg1"/>
                </a:solidFill>
              </a:rPr>
              <a:t>!</a:t>
            </a:r>
          </a:p>
          <a:p>
            <a:r>
              <a:rPr lang="fi-FI" b="1" dirty="0" smtClean="0">
                <a:solidFill>
                  <a:schemeClr val="bg1"/>
                </a:solidFill>
              </a:rPr>
              <a:t>Kustannukset </a:t>
            </a:r>
            <a:r>
              <a:rPr lang="fi-FI" b="1" dirty="0">
                <a:solidFill>
                  <a:schemeClr val="bg1"/>
                </a:solidFill>
              </a:rPr>
              <a:t>tarkentuvat varsinaisen hankesuunnittelun ja tarjouspyyntöjen aikana!</a:t>
            </a:r>
          </a:p>
        </p:txBody>
      </p:sp>
    </p:spTree>
    <p:extLst>
      <p:ext uri="{BB962C8B-B14F-4D97-AF65-F5344CB8AC3E}">
        <p14:creationId xmlns:p14="http://schemas.microsoft.com/office/powerpoint/2010/main" val="278297716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7AAC6A-52D6-83A0-152F-6FCCB451C327}"/>
            </a:ext>
          </a:extLst>
        </p:cNvPr>
        <p:cNvGrpSpPr/>
        <p:nvPr/>
      </p:nvGrpSpPr>
      <p:grpSpPr>
        <a:xfrm>
          <a:off x="0" y="0"/>
          <a:ext cx="0" cy="0"/>
          <a:chOff x="0" y="0"/>
          <a:chExt cx="0" cy="0"/>
        </a:xfrm>
      </p:grpSpPr>
      <p:sp>
        <p:nvSpPr>
          <p:cNvPr id="19" name="Suorakulmio 18">
            <a:extLst>
              <a:ext uri="{FF2B5EF4-FFF2-40B4-BE49-F238E27FC236}">
                <a16:creationId xmlns:a16="http://schemas.microsoft.com/office/drawing/2014/main" id="{4A8D61EA-EA75-7003-5DBA-8467B85C1D34}"/>
              </a:ext>
            </a:extLst>
          </p:cNvPr>
          <p:cNvSpPr/>
          <p:nvPr/>
        </p:nvSpPr>
        <p:spPr>
          <a:xfrm>
            <a:off x="0" y="0"/>
            <a:ext cx="4121063" cy="6858000"/>
          </a:xfrm>
          <a:prstGeom prst="rect">
            <a:avLst/>
          </a:prstGeom>
          <a:solidFill>
            <a:srgbClr val="A315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Sisällön paikkamerkki 3">
            <a:extLst>
              <a:ext uri="{FF2B5EF4-FFF2-40B4-BE49-F238E27FC236}">
                <a16:creationId xmlns:a16="http://schemas.microsoft.com/office/drawing/2014/main" id="{F57FAEF4-00C1-0021-0239-79C924945269}"/>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884907" y="-70622"/>
            <a:ext cx="6002579" cy="1335035"/>
          </a:xfrm>
        </p:spPr>
      </p:pic>
      <p:sp>
        <p:nvSpPr>
          <p:cNvPr id="5" name="Tekstiruutu 4">
            <a:extLst>
              <a:ext uri="{FF2B5EF4-FFF2-40B4-BE49-F238E27FC236}">
                <a16:creationId xmlns:a16="http://schemas.microsoft.com/office/drawing/2014/main" id="{3F097AC8-CBD2-9B71-2666-44D869DC571D}"/>
              </a:ext>
            </a:extLst>
          </p:cNvPr>
          <p:cNvSpPr txBox="1"/>
          <p:nvPr/>
        </p:nvSpPr>
        <p:spPr>
          <a:xfrm>
            <a:off x="4968938" y="922745"/>
            <a:ext cx="6444642" cy="461665"/>
          </a:xfrm>
          <a:prstGeom prst="rect">
            <a:avLst/>
          </a:prstGeom>
          <a:noFill/>
        </p:spPr>
        <p:txBody>
          <a:bodyPr wrap="square" rtlCol="0">
            <a:spAutoFit/>
          </a:bodyPr>
          <a:lstStyle/>
          <a:p>
            <a:pPr lvl="0">
              <a:defRPr/>
            </a:pPr>
            <a:r>
              <a:rPr lang="fi-FI" sz="1200" b="1" dirty="0">
                <a:solidFill>
                  <a:srgbClr val="FFFFFF"/>
                </a:solidFill>
              </a:rPr>
              <a:t>1: Lukion ja yhteiskoulun sijoittaminen Vilppulan yhteiskoulun alueelle</a:t>
            </a:r>
          </a:p>
          <a:p>
            <a:pPr lvl="0">
              <a:defRPr/>
            </a:pPr>
            <a:r>
              <a:rPr lang="fi-FI" sz="1200" b="1" dirty="0">
                <a:solidFill>
                  <a:srgbClr val="FFFFFF"/>
                </a:solidFill>
              </a:rPr>
              <a:t>Versio a)</a:t>
            </a:r>
          </a:p>
        </p:txBody>
      </p:sp>
      <p:pic>
        <p:nvPicPr>
          <p:cNvPr id="21" name="Kuva 20">
            <a:extLst>
              <a:ext uri="{FF2B5EF4-FFF2-40B4-BE49-F238E27FC236}">
                <a16:creationId xmlns:a16="http://schemas.microsoft.com/office/drawing/2014/main" id="{F048AD80-D893-4B10-33D2-ACBB9660DD4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6094" y="5813892"/>
            <a:ext cx="642365" cy="642365"/>
          </a:xfrm>
          <a:prstGeom prst="rect">
            <a:avLst/>
          </a:prstGeom>
        </p:spPr>
      </p:pic>
      <p:sp>
        <p:nvSpPr>
          <p:cNvPr id="2" name="Suorakulmio 1"/>
          <p:cNvSpPr/>
          <p:nvPr/>
        </p:nvSpPr>
        <p:spPr>
          <a:xfrm>
            <a:off x="4771694" y="1195260"/>
            <a:ext cx="7117429" cy="5032147"/>
          </a:xfrm>
          <a:prstGeom prst="rect">
            <a:avLst/>
          </a:prstGeom>
        </p:spPr>
        <p:txBody>
          <a:bodyPr wrap="square">
            <a:spAutoFit/>
          </a:bodyPr>
          <a:lstStyle/>
          <a:p>
            <a:pPr lvl="0">
              <a:defRPr/>
            </a:pPr>
            <a:endParaRPr lang="fi-FI" sz="1100" b="1" dirty="0">
              <a:solidFill>
                <a:prstClr val="black"/>
              </a:solidFill>
              <a:latin typeface="Fira Sans" panose="020B0503050000020004" pitchFamily="34" charset="0"/>
            </a:endParaRPr>
          </a:p>
          <a:p>
            <a:pPr lvl="0">
              <a:defRPr/>
            </a:pPr>
            <a:endParaRPr lang="fi-FI" sz="1200" b="1" dirty="0" smtClean="0">
              <a:solidFill>
                <a:prstClr val="black"/>
              </a:solidFill>
              <a:latin typeface="Fira Sans" panose="020B0503050000020004" pitchFamily="34" charset="0"/>
            </a:endParaRPr>
          </a:p>
          <a:p>
            <a:pPr lvl="0">
              <a:defRPr/>
            </a:pPr>
            <a:r>
              <a:rPr lang="fi-FI" sz="1600" b="1" dirty="0" smtClean="0">
                <a:solidFill>
                  <a:prstClr val="black"/>
                </a:solidFill>
                <a:latin typeface="Fira Sans" panose="020B0503050000020004" pitchFamily="34" charset="0"/>
              </a:rPr>
              <a:t>Vilppula</a:t>
            </a:r>
          </a:p>
          <a:p>
            <a:pPr lvl="0">
              <a:defRPr/>
            </a:pPr>
            <a:endParaRPr lang="fi-FI" sz="1200" b="1" dirty="0">
              <a:solidFill>
                <a:prstClr val="black"/>
              </a:solidFill>
              <a:latin typeface="Fira Sans" panose="020B0503050000020004" pitchFamily="34" charset="0"/>
            </a:endParaRPr>
          </a:p>
          <a:p>
            <a:pPr lvl="0">
              <a:defRPr/>
            </a:pPr>
            <a:r>
              <a:rPr lang="fi-FI" sz="1200" b="1" dirty="0" smtClean="0">
                <a:solidFill>
                  <a:prstClr val="black"/>
                </a:solidFill>
                <a:latin typeface="Fira Sans" panose="020B0503050000020004" pitchFamily="34" charset="0"/>
              </a:rPr>
              <a:t>Vaihtoehto </a:t>
            </a:r>
            <a:r>
              <a:rPr lang="fi-FI" sz="1200" b="1" dirty="0">
                <a:solidFill>
                  <a:prstClr val="black"/>
                </a:solidFill>
                <a:latin typeface="Fira Sans" panose="020B0503050000020004" pitchFamily="34" charset="0"/>
              </a:rPr>
              <a:t>1 b: Lukion ja yhteiskoulun sijoittaminen Vilppulan yhteiskoulun </a:t>
            </a:r>
            <a:r>
              <a:rPr lang="fi-FI" sz="1200" b="1" dirty="0" smtClean="0">
                <a:solidFill>
                  <a:prstClr val="black"/>
                </a:solidFill>
                <a:latin typeface="Fira Sans" panose="020B0503050000020004" pitchFamily="34" charset="0"/>
              </a:rPr>
              <a:t>alueelle</a:t>
            </a:r>
          </a:p>
          <a:p>
            <a:pPr lvl="0">
              <a:defRPr/>
            </a:pPr>
            <a:endParaRPr lang="fi-FI" sz="1200" b="1" dirty="0">
              <a:solidFill>
                <a:prstClr val="black"/>
              </a:solidFill>
              <a:latin typeface="Fira Sans" panose="020B0503050000020004" pitchFamily="34" charset="0"/>
            </a:endParaRPr>
          </a:p>
          <a:p>
            <a:pPr marL="285750" indent="-285750">
              <a:buFont typeface="Arial" panose="020B0604020202020204" pitchFamily="34" charset="0"/>
              <a:buChar char="•"/>
              <a:defRPr/>
            </a:pPr>
            <a:r>
              <a:rPr lang="fi-FI" sz="1200" b="1" dirty="0">
                <a:solidFill>
                  <a:prstClr val="black"/>
                </a:solidFill>
                <a:latin typeface="Fira Sans" panose="020B0503050000020004" pitchFamily="34" charset="0"/>
              </a:rPr>
              <a:t>Uuden koulurakennuksen hinta: </a:t>
            </a:r>
            <a:r>
              <a:rPr lang="fi-FI" sz="1200" dirty="0">
                <a:solidFill>
                  <a:prstClr val="black"/>
                </a:solidFill>
                <a:latin typeface="Fira Sans" panose="020B0503050000020004" pitchFamily="34" charset="0"/>
              </a:rPr>
              <a:t>6 495 000 - 7 650 000 €</a:t>
            </a:r>
          </a:p>
          <a:p>
            <a:pPr marL="285750" indent="-285750">
              <a:buFont typeface="Arial" panose="020B0604020202020204" pitchFamily="34" charset="0"/>
              <a:buChar char="•"/>
              <a:defRPr/>
            </a:pPr>
            <a:r>
              <a:rPr lang="fi-FI" sz="1200" b="1" dirty="0">
                <a:solidFill>
                  <a:prstClr val="black"/>
                </a:solidFill>
                <a:latin typeface="Fira Sans" panose="020B0503050000020004" pitchFamily="34" charset="0"/>
              </a:rPr>
              <a:t>Alaskirjaus: </a:t>
            </a:r>
            <a:r>
              <a:rPr lang="fi-FI" sz="1200" dirty="0" smtClean="0">
                <a:solidFill>
                  <a:prstClr val="black"/>
                </a:solidFill>
                <a:latin typeface="Fira Sans" panose="020B0503050000020004" pitchFamily="34" charset="0"/>
              </a:rPr>
              <a:t>1,63 </a:t>
            </a:r>
            <a:r>
              <a:rPr lang="fi-FI" sz="1200" dirty="0">
                <a:solidFill>
                  <a:prstClr val="black"/>
                </a:solidFill>
                <a:latin typeface="Fira Sans" panose="020B0503050000020004" pitchFamily="34" charset="0"/>
              </a:rPr>
              <a:t>milj. € </a:t>
            </a:r>
            <a:r>
              <a:rPr lang="fi-FI" sz="1200" dirty="0" smtClean="0">
                <a:solidFill>
                  <a:prstClr val="black"/>
                </a:solidFill>
                <a:latin typeface="Fira Sans" panose="020B0503050000020004" pitchFamily="34" charset="0"/>
              </a:rPr>
              <a:t>(Koskela 1,29 </a:t>
            </a:r>
            <a:r>
              <a:rPr lang="fi-FI" sz="1200" dirty="0">
                <a:solidFill>
                  <a:prstClr val="black"/>
                </a:solidFill>
                <a:latin typeface="Fira Sans" panose="020B0503050000020004" pitchFamily="34" charset="0"/>
              </a:rPr>
              <a:t>milj. </a:t>
            </a:r>
            <a:r>
              <a:rPr lang="fi-FI" sz="1200" dirty="0" smtClean="0">
                <a:solidFill>
                  <a:prstClr val="black"/>
                </a:solidFill>
                <a:latin typeface="Fira Sans" panose="020B0503050000020004" pitchFamily="34" charset="0"/>
              </a:rPr>
              <a:t>€ ja </a:t>
            </a:r>
            <a:r>
              <a:rPr lang="fi-FI" sz="1200" dirty="0" err="1" smtClean="0">
                <a:solidFill>
                  <a:prstClr val="black"/>
                </a:solidFill>
                <a:latin typeface="Fira Sans" panose="020B0503050000020004" pitchFamily="34" charset="0"/>
              </a:rPr>
              <a:t>VYK:n</a:t>
            </a:r>
            <a:r>
              <a:rPr lang="fi-FI" sz="1200" dirty="0" smtClean="0">
                <a:solidFill>
                  <a:prstClr val="black"/>
                </a:solidFill>
                <a:latin typeface="Fira Sans" panose="020B0503050000020004" pitchFamily="34" charset="0"/>
              </a:rPr>
              <a:t> 340 000 € alaskirjaus)</a:t>
            </a:r>
            <a:endParaRPr lang="fi-FI" sz="1200" b="1" dirty="0">
              <a:solidFill>
                <a:prstClr val="black"/>
              </a:solidFill>
              <a:latin typeface="Fira Sans" panose="020B0503050000020004" pitchFamily="34" charset="0"/>
            </a:endParaRPr>
          </a:p>
          <a:p>
            <a:pPr marL="285750" indent="-285750">
              <a:buFont typeface="Arial" panose="020B0604020202020204" pitchFamily="34" charset="0"/>
              <a:buChar char="•"/>
              <a:defRPr/>
            </a:pPr>
            <a:r>
              <a:rPr lang="fi-FI" sz="1200" b="1" dirty="0">
                <a:solidFill>
                  <a:prstClr val="black"/>
                </a:solidFill>
                <a:latin typeface="Fira Sans" panose="020B0503050000020004" pitchFamily="34" charset="0"/>
              </a:rPr>
              <a:t>Parkkivuoren remontin hinta: </a:t>
            </a:r>
            <a:r>
              <a:rPr lang="fi-FI" sz="1200" dirty="0">
                <a:solidFill>
                  <a:prstClr val="black"/>
                </a:solidFill>
                <a:latin typeface="Fira Sans" panose="020B0503050000020004" pitchFamily="34" charset="0"/>
              </a:rPr>
              <a:t>5 919 000 €</a:t>
            </a:r>
            <a:endParaRPr lang="fi-FI" sz="1200" b="1" dirty="0">
              <a:solidFill>
                <a:prstClr val="black"/>
              </a:solidFill>
              <a:latin typeface="Fira Sans" panose="020B0503050000020004" pitchFamily="34" charset="0"/>
            </a:endParaRPr>
          </a:p>
          <a:p>
            <a:pPr marL="285750" lvl="0" indent="-285750">
              <a:buFont typeface="Arial" panose="020B0604020202020204" pitchFamily="34" charset="0"/>
              <a:buChar char="•"/>
              <a:defRPr/>
            </a:pPr>
            <a:r>
              <a:rPr lang="fi-FI" sz="1200" b="1" u="sng" dirty="0">
                <a:solidFill>
                  <a:prstClr val="black"/>
                </a:solidFill>
                <a:latin typeface="Fira Sans" panose="020B0503050000020004" pitchFamily="34" charset="0"/>
              </a:rPr>
              <a:t>K</a:t>
            </a:r>
            <a:r>
              <a:rPr lang="fi-FI" sz="1200" b="1" u="sng" dirty="0" smtClean="0">
                <a:solidFill>
                  <a:prstClr val="black"/>
                </a:solidFill>
                <a:latin typeface="Fira Sans" panose="020B0503050000020004" pitchFamily="34" charset="0"/>
              </a:rPr>
              <a:t>ustannukset </a:t>
            </a:r>
            <a:r>
              <a:rPr lang="fi-FI" sz="1200" b="1" u="sng" dirty="0">
                <a:solidFill>
                  <a:prstClr val="black"/>
                </a:solidFill>
                <a:latin typeface="Fira Sans" panose="020B0503050000020004" pitchFamily="34" charset="0"/>
              </a:rPr>
              <a:t>yhteensä: </a:t>
            </a:r>
            <a:r>
              <a:rPr lang="fi-FI" sz="1200" b="1" u="sng" dirty="0" smtClean="0">
                <a:solidFill>
                  <a:prstClr val="black"/>
                </a:solidFill>
                <a:latin typeface="Fira Sans" panose="020B0503050000020004" pitchFamily="34" charset="0"/>
              </a:rPr>
              <a:t>14 044 000 – 15 199 000 €</a:t>
            </a:r>
            <a:endParaRPr lang="fi-FI" sz="1200" b="1" u="sng" dirty="0">
              <a:solidFill>
                <a:prstClr val="black"/>
              </a:solidFill>
              <a:latin typeface="Fira Sans" panose="020B0503050000020004" pitchFamily="34" charset="0"/>
            </a:endParaRPr>
          </a:p>
          <a:p>
            <a:pPr marL="285750" lvl="0" indent="-285750">
              <a:buFont typeface="Arial" panose="020B0604020202020204" pitchFamily="34" charset="0"/>
              <a:buChar char="•"/>
              <a:defRPr/>
            </a:pPr>
            <a:r>
              <a:rPr lang="fi-FI" sz="1200" b="1" dirty="0">
                <a:solidFill>
                  <a:prstClr val="black"/>
                </a:solidFill>
                <a:latin typeface="Fira Sans" panose="020B0503050000020004" pitchFamily="34" charset="0"/>
              </a:rPr>
              <a:t>Huom! Kaupunkiin jäisi vain yksi liikuntasali</a:t>
            </a:r>
            <a:r>
              <a:rPr lang="fi-FI" sz="1200" b="1" dirty="0" smtClean="0">
                <a:solidFill>
                  <a:prstClr val="black"/>
                </a:solidFill>
                <a:latin typeface="Fira Sans" panose="020B0503050000020004" pitchFamily="34" charset="0"/>
              </a:rPr>
              <a:t>!</a:t>
            </a:r>
          </a:p>
          <a:p>
            <a:pPr marL="628650" lvl="1" indent="-171450">
              <a:buFont typeface="Wingdings" panose="05000000000000000000" pitchFamily="2" charset="2"/>
              <a:buChar char="Ø"/>
              <a:defRPr/>
            </a:pPr>
            <a:r>
              <a:rPr lang="fi-FI" sz="1200" b="1" dirty="0">
                <a:solidFill>
                  <a:prstClr val="black"/>
                </a:solidFill>
                <a:latin typeface="Fira Sans" panose="020B0503050000020004" pitchFamily="34" charset="0"/>
              </a:rPr>
              <a:t>Hinta ilman Parkkivuoren urheilutalon remonttia: 8 125 000 € - 9 280 000 €</a:t>
            </a:r>
          </a:p>
          <a:p>
            <a:pPr lvl="0">
              <a:defRPr/>
            </a:pPr>
            <a:endParaRPr lang="fi-FI" sz="1100" b="1" dirty="0">
              <a:solidFill>
                <a:prstClr val="black"/>
              </a:solidFill>
              <a:latin typeface="Fira Sans" panose="020B0503050000020004" pitchFamily="34" charset="0"/>
            </a:endParaRPr>
          </a:p>
          <a:p>
            <a:pPr lvl="0">
              <a:defRPr/>
            </a:pPr>
            <a:endParaRPr lang="fi-FI" sz="1200" b="1" dirty="0">
              <a:solidFill>
                <a:prstClr val="black"/>
              </a:solidFill>
              <a:latin typeface="Fira Sans" panose="020B0503050000020004" pitchFamily="34" charset="0"/>
            </a:endParaRPr>
          </a:p>
          <a:p>
            <a:pPr lvl="0">
              <a:defRPr/>
            </a:pPr>
            <a:r>
              <a:rPr lang="fi-FI" sz="1600" b="1" dirty="0" smtClean="0">
                <a:solidFill>
                  <a:prstClr val="black"/>
                </a:solidFill>
                <a:latin typeface="Fira Sans" panose="020B0503050000020004" pitchFamily="34" charset="0"/>
              </a:rPr>
              <a:t>Koskela</a:t>
            </a:r>
            <a:endParaRPr lang="fi-FI" sz="1600" b="1" dirty="0">
              <a:solidFill>
                <a:prstClr val="black"/>
              </a:solidFill>
              <a:latin typeface="Fira Sans" panose="020B0503050000020004" pitchFamily="34" charset="0"/>
            </a:endParaRPr>
          </a:p>
          <a:p>
            <a:pPr lvl="0">
              <a:defRPr/>
            </a:pPr>
            <a:endParaRPr lang="fi-FI" sz="1200" b="1" dirty="0" smtClean="0">
              <a:solidFill>
                <a:prstClr val="black"/>
              </a:solidFill>
              <a:latin typeface="Fira Sans" panose="020B0503050000020004" pitchFamily="34" charset="0"/>
            </a:endParaRPr>
          </a:p>
          <a:p>
            <a:pPr lvl="0">
              <a:defRPr/>
            </a:pPr>
            <a:r>
              <a:rPr lang="fi-FI" sz="1200" b="1" dirty="0" smtClean="0">
                <a:solidFill>
                  <a:prstClr val="black"/>
                </a:solidFill>
                <a:latin typeface="Fira Sans" panose="020B0503050000020004" pitchFamily="34" charset="0"/>
              </a:rPr>
              <a:t>Vaihtoehto 2 b: </a:t>
            </a:r>
            <a:r>
              <a:rPr lang="fi-FI" sz="1200" b="1" dirty="0">
                <a:solidFill>
                  <a:prstClr val="black"/>
                </a:solidFill>
                <a:latin typeface="Fira Sans" panose="020B0503050000020004" pitchFamily="34" charset="0"/>
              </a:rPr>
              <a:t>Lukion ja yläkoulun sijoittaminen Koskelan yläkoulun ja lukion </a:t>
            </a:r>
            <a:r>
              <a:rPr lang="fi-FI" sz="1200" b="1" dirty="0" smtClean="0">
                <a:solidFill>
                  <a:prstClr val="black"/>
                </a:solidFill>
                <a:latin typeface="Fira Sans" panose="020B0503050000020004" pitchFamily="34" charset="0"/>
              </a:rPr>
              <a:t>alueelle</a:t>
            </a:r>
          </a:p>
          <a:p>
            <a:pPr lvl="0">
              <a:defRPr/>
            </a:pPr>
            <a:endParaRPr lang="fi-FI" sz="1200" b="1" dirty="0">
              <a:solidFill>
                <a:prstClr val="black"/>
              </a:solidFill>
              <a:latin typeface="Fira Sans" panose="020B0503050000020004" pitchFamily="34" charset="0"/>
            </a:endParaRPr>
          </a:p>
          <a:p>
            <a:pPr marL="285750" indent="-285750">
              <a:buFont typeface="Arial" panose="020B0604020202020204" pitchFamily="34" charset="0"/>
              <a:buChar char="•"/>
              <a:defRPr/>
            </a:pPr>
            <a:r>
              <a:rPr lang="fi-FI" sz="1200" b="1" dirty="0">
                <a:solidFill>
                  <a:prstClr val="black"/>
                </a:solidFill>
                <a:latin typeface="Fira Sans" panose="020B0503050000020004" pitchFamily="34" charset="0"/>
              </a:rPr>
              <a:t>Uuden koulurakennuksen hinta: </a:t>
            </a:r>
            <a:r>
              <a:rPr lang="fi-FI" sz="1200" dirty="0">
                <a:solidFill>
                  <a:prstClr val="black"/>
                </a:solidFill>
                <a:latin typeface="Fira Sans" panose="020B0503050000020004" pitchFamily="34" charset="0"/>
              </a:rPr>
              <a:t>6 495 000 - 7 650 000 € </a:t>
            </a:r>
            <a:endParaRPr lang="fi-FI" sz="1200" b="1" dirty="0">
              <a:solidFill>
                <a:prstClr val="black"/>
              </a:solidFill>
              <a:latin typeface="Fira Sans" panose="020B0503050000020004" pitchFamily="34" charset="0"/>
            </a:endParaRPr>
          </a:p>
          <a:p>
            <a:pPr marL="285750" indent="-285750">
              <a:buFont typeface="Arial" panose="020B0604020202020204" pitchFamily="34" charset="0"/>
              <a:buChar char="•"/>
              <a:defRPr/>
            </a:pPr>
            <a:r>
              <a:rPr lang="fi-FI" sz="1200" b="1" dirty="0">
                <a:solidFill>
                  <a:prstClr val="black"/>
                </a:solidFill>
                <a:latin typeface="Fira Sans" panose="020B0503050000020004" pitchFamily="34" charset="0"/>
              </a:rPr>
              <a:t>Pienen liikuntasalin hinta: </a:t>
            </a:r>
            <a:r>
              <a:rPr lang="fi-FI" sz="1200" dirty="0">
                <a:solidFill>
                  <a:prstClr val="black"/>
                </a:solidFill>
                <a:latin typeface="Fira Sans" panose="020B0503050000020004" pitchFamily="34" charset="0"/>
              </a:rPr>
              <a:t>2 500 000 €</a:t>
            </a:r>
          </a:p>
          <a:p>
            <a:pPr marL="285750" indent="-285750">
              <a:buFont typeface="Arial" panose="020B0604020202020204" pitchFamily="34" charset="0"/>
              <a:buChar char="•"/>
              <a:defRPr/>
            </a:pPr>
            <a:r>
              <a:rPr lang="fi-FI" sz="1200" b="1" dirty="0">
                <a:solidFill>
                  <a:prstClr val="black"/>
                </a:solidFill>
                <a:latin typeface="Fira Sans" panose="020B0503050000020004" pitchFamily="34" charset="0"/>
              </a:rPr>
              <a:t>Teknisentyöntilan muutostyöt: </a:t>
            </a:r>
            <a:r>
              <a:rPr lang="fi-FI" sz="1200" dirty="0">
                <a:solidFill>
                  <a:prstClr val="black"/>
                </a:solidFill>
                <a:latin typeface="Fira Sans" panose="020B0503050000020004" pitchFamily="34" charset="0"/>
              </a:rPr>
              <a:t>200 000 €</a:t>
            </a:r>
          </a:p>
          <a:p>
            <a:pPr marL="285750" indent="-285750">
              <a:buFont typeface="Arial" panose="020B0604020202020204" pitchFamily="34" charset="0"/>
              <a:buChar char="•"/>
              <a:defRPr/>
            </a:pPr>
            <a:r>
              <a:rPr lang="fi-FI" sz="1200" b="1" dirty="0">
                <a:solidFill>
                  <a:prstClr val="black"/>
                </a:solidFill>
                <a:latin typeface="Fira Sans" panose="020B0503050000020004" pitchFamily="34" charset="0"/>
              </a:rPr>
              <a:t>Alaskirjaus: </a:t>
            </a:r>
            <a:r>
              <a:rPr lang="fi-FI" sz="1200" dirty="0">
                <a:solidFill>
                  <a:prstClr val="black"/>
                </a:solidFill>
                <a:latin typeface="Fira Sans" panose="020B0503050000020004" pitchFamily="34" charset="0"/>
              </a:rPr>
              <a:t>1,63 milj. € (Koskela 1,29 milj. € ja </a:t>
            </a:r>
            <a:r>
              <a:rPr lang="fi-FI" sz="1200" dirty="0" err="1">
                <a:solidFill>
                  <a:prstClr val="black"/>
                </a:solidFill>
                <a:latin typeface="Fira Sans" panose="020B0503050000020004" pitchFamily="34" charset="0"/>
              </a:rPr>
              <a:t>VYK:n</a:t>
            </a:r>
            <a:r>
              <a:rPr lang="fi-FI" sz="1200" dirty="0">
                <a:solidFill>
                  <a:prstClr val="black"/>
                </a:solidFill>
                <a:latin typeface="Fira Sans" panose="020B0503050000020004" pitchFamily="34" charset="0"/>
              </a:rPr>
              <a:t> 340 000 € alaskirjaus</a:t>
            </a:r>
            <a:r>
              <a:rPr lang="fi-FI" sz="1200" dirty="0" smtClean="0">
                <a:solidFill>
                  <a:prstClr val="black"/>
                </a:solidFill>
                <a:latin typeface="Fira Sans" panose="020B0503050000020004" pitchFamily="34" charset="0"/>
              </a:rPr>
              <a:t>)</a:t>
            </a:r>
            <a:endParaRPr lang="fi-FI" sz="1200" b="1" dirty="0" smtClean="0">
              <a:solidFill>
                <a:prstClr val="black"/>
              </a:solidFill>
              <a:latin typeface="Fira Sans" panose="020B0503050000020004" pitchFamily="34" charset="0"/>
            </a:endParaRPr>
          </a:p>
          <a:p>
            <a:pPr marL="285750" indent="-285750">
              <a:buFont typeface="Arial" panose="020B0604020202020204" pitchFamily="34" charset="0"/>
              <a:buChar char="•"/>
              <a:defRPr/>
            </a:pPr>
            <a:r>
              <a:rPr lang="fi-FI" sz="1200" b="1" u="sng" dirty="0" smtClean="0">
                <a:solidFill>
                  <a:prstClr val="black"/>
                </a:solidFill>
                <a:latin typeface="Fira Sans" panose="020B0503050000020004" pitchFamily="34" charset="0"/>
              </a:rPr>
              <a:t>Kustannukset </a:t>
            </a:r>
            <a:r>
              <a:rPr lang="fi-FI" sz="1200" b="1" u="sng" dirty="0">
                <a:solidFill>
                  <a:prstClr val="black"/>
                </a:solidFill>
                <a:latin typeface="Fira Sans" panose="020B0503050000020004" pitchFamily="34" charset="0"/>
              </a:rPr>
              <a:t>yhteensä: </a:t>
            </a:r>
            <a:r>
              <a:rPr lang="fi-FI" sz="1200" b="1" u="sng" dirty="0" smtClean="0">
                <a:solidFill>
                  <a:prstClr val="black"/>
                </a:solidFill>
                <a:latin typeface="Fira Sans" panose="020B0503050000020004" pitchFamily="34" charset="0"/>
              </a:rPr>
              <a:t>10 825 000– 11 980 000 € </a:t>
            </a:r>
            <a:endParaRPr lang="fi-FI" sz="1200" b="1" u="sng" dirty="0">
              <a:solidFill>
                <a:prstClr val="black"/>
              </a:solidFill>
              <a:latin typeface="Fira Sans" panose="020B0503050000020004" pitchFamily="34" charset="0"/>
            </a:endParaRPr>
          </a:p>
          <a:p>
            <a:pPr marL="628650" lvl="1" indent="-171450">
              <a:buFont typeface="Wingdings" panose="05000000000000000000" pitchFamily="2" charset="2"/>
              <a:buChar char="Ø"/>
              <a:defRPr/>
            </a:pPr>
            <a:r>
              <a:rPr lang="fi-FI" sz="1200" b="1" dirty="0" smtClean="0">
                <a:solidFill>
                  <a:prstClr val="black"/>
                </a:solidFill>
                <a:latin typeface="Fira Sans" panose="020B0503050000020004" pitchFamily="34" charset="0"/>
              </a:rPr>
              <a:t>Parkkivuoren liikuntahallin remontin hinta olisi </a:t>
            </a:r>
            <a:r>
              <a:rPr lang="fi-FI" sz="1200" b="1" dirty="0">
                <a:solidFill>
                  <a:prstClr val="black"/>
                </a:solidFill>
                <a:latin typeface="Fira Sans" panose="020B0503050000020004" pitchFamily="34" charset="0"/>
              </a:rPr>
              <a:t>hinta: </a:t>
            </a:r>
            <a:r>
              <a:rPr lang="fi-FI" sz="1200" dirty="0">
                <a:solidFill>
                  <a:prstClr val="black"/>
                </a:solidFill>
                <a:latin typeface="Fira Sans" panose="020B0503050000020004" pitchFamily="34" charset="0"/>
              </a:rPr>
              <a:t>5 919 000 </a:t>
            </a:r>
            <a:r>
              <a:rPr lang="fi-FI" sz="1200" dirty="0" smtClean="0">
                <a:solidFill>
                  <a:prstClr val="black"/>
                </a:solidFill>
                <a:latin typeface="Fira Sans" panose="020B0503050000020004" pitchFamily="34" charset="0"/>
              </a:rPr>
              <a:t>€</a:t>
            </a:r>
            <a:endParaRPr lang="fi-FI" sz="1200" b="1" dirty="0">
              <a:solidFill>
                <a:prstClr val="black"/>
              </a:solidFill>
              <a:latin typeface="Fira Sans" panose="020B0503050000020004" pitchFamily="34" charset="0"/>
            </a:endParaRPr>
          </a:p>
          <a:p>
            <a:pPr marL="1200150" lvl="2" indent="-285750">
              <a:buFont typeface="Wingdings" panose="05000000000000000000" pitchFamily="2" charset="2"/>
              <a:buChar char="v"/>
              <a:defRPr/>
            </a:pPr>
            <a:r>
              <a:rPr lang="fi-FI" sz="1200" b="1" dirty="0" smtClean="0">
                <a:solidFill>
                  <a:prstClr val="black"/>
                </a:solidFill>
                <a:latin typeface="Fira Sans" panose="020B0503050000020004" pitchFamily="34" charset="0"/>
              </a:rPr>
              <a:t>Kaikki yhteensä Parkkivuoren remontin kanssa yht. 16 744 000 – 17 899 000 €</a:t>
            </a:r>
          </a:p>
          <a:p>
            <a:pPr marL="1200150" lvl="2" indent="-285750">
              <a:buFont typeface="Wingdings" panose="05000000000000000000" pitchFamily="2" charset="2"/>
              <a:buChar char="v"/>
              <a:defRPr/>
            </a:pPr>
            <a:r>
              <a:rPr lang="fi-FI" sz="1200" b="1" dirty="0" smtClean="0">
                <a:solidFill>
                  <a:prstClr val="black"/>
                </a:solidFill>
                <a:latin typeface="Fira Sans" panose="020B0503050000020004" pitchFamily="34" charset="0"/>
              </a:rPr>
              <a:t>Parkkivuoren remonttia ei ole pakko tehdä heti </a:t>
            </a:r>
            <a:endParaRPr lang="fi-FI" sz="1200" b="1" dirty="0">
              <a:solidFill>
                <a:prstClr val="black"/>
              </a:solidFill>
              <a:latin typeface="Fira Sans" panose="020B0503050000020004" pitchFamily="34" charset="0"/>
            </a:endParaRPr>
          </a:p>
        </p:txBody>
      </p:sp>
      <p:sp>
        <p:nvSpPr>
          <p:cNvPr id="7" name="Tekstiruutu 6"/>
          <p:cNvSpPr txBox="1"/>
          <p:nvPr/>
        </p:nvSpPr>
        <p:spPr>
          <a:xfrm>
            <a:off x="420585" y="775005"/>
            <a:ext cx="3113921" cy="369332"/>
          </a:xfrm>
          <a:prstGeom prst="rect">
            <a:avLst/>
          </a:prstGeom>
          <a:noFill/>
        </p:spPr>
        <p:txBody>
          <a:bodyPr wrap="square" rtlCol="0">
            <a:spAutoFit/>
          </a:bodyPr>
          <a:lstStyle/>
          <a:p>
            <a:r>
              <a:rPr lang="fi-FI" b="1" dirty="0" smtClean="0">
                <a:solidFill>
                  <a:schemeClr val="bg1"/>
                </a:solidFill>
              </a:rPr>
              <a:t>Työryhmän kärkivaihtoehdot</a:t>
            </a:r>
            <a:endParaRPr lang="fi-FI" b="1" dirty="0">
              <a:solidFill>
                <a:schemeClr val="bg1"/>
              </a:solidFill>
            </a:endParaRPr>
          </a:p>
        </p:txBody>
      </p:sp>
      <p:sp>
        <p:nvSpPr>
          <p:cNvPr id="9" name="Tekstiruutu 8"/>
          <p:cNvSpPr txBox="1"/>
          <p:nvPr/>
        </p:nvSpPr>
        <p:spPr>
          <a:xfrm>
            <a:off x="526094" y="2101361"/>
            <a:ext cx="2602523" cy="1754326"/>
          </a:xfrm>
          <a:prstGeom prst="rect">
            <a:avLst/>
          </a:prstGeom>
          <a:noFill/>
          <a:ln w="9525">
            <a:solidFill>
              <a:schemeClr val="bg1"/>
            </a:solidFill>
          </a:ln>
        </p:spPr>
        <p:txBody>
          <a:bodyPr wrap="square" rtlCol="0">
            <a:spAutoFit/>
          </a:bodyPr>
          <a:lstStyle/>
          <a:p>
            <a:r>
              <a:rPr lang="fi-FI" b="1" dirty="0" err="1" smtClean="0">
                <a:solidFill>
                  <a:schemeClr val="bg1"/>
                </a:solidFill>
              </a:rPr>
              <a:t>Huom</a:t>
            </a:r>
            <a:r>
              <a:rPr lang="fi-FI" b="1" dirty="0" smtClean="0">
                <a:solidFill>
                  <a:schemeClr val="bg1"/>
                </a:solidFill>
              </a:rPr>
              <a:t>!</a:t>
            </a:r>
          </a:p>
          <a:p>
            <a:r>
              <a:rPr lang="fi-FI" b="1" dirty="0">
                <a:solidFill>
                  <a:schemeClr val="bg1"/>
                </a:solidFill>
              </a:rPr>
              <a:t>Kustannukset tarkentuvat varsinaisen hankesuunnittelun ja tarjouspyyntöjen aikana!</a:t>
            </a:r>
          </a:p>
          <a:p>
            <a:endParaRPr lang="fi-FI" dirty="0"/>
          </a:p>
        </p:txBody>
      </p:sp>
    </p:spTree>
    <p:extLst>
      <p:ext uri="{BB962C8B-B14F-4D97-AF65-F5344CB8AC3E}">
        <p14:creationId xmlns:p14="http://schemas.microsoft.com/office/powerpoint/2010/main" val="325542727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7AAC6A-52D6-83A0-152F-6FCCB451C327}"/>
            </a:ext>
          </a:extLst>
        </p:cNvPr>
        <p:cNvGrpSpPr/>
        <p:nvPr/>
      </p:nvGrpSpPr>
      <p:grpSpPr>
        <a:xfrm>
          <a:off x="0" y="0"/>
          <a:ext cx="0" cy="0"/>
          <a:chOff x="0" y="0"/>
          <a:chExt cx="0" cy="0"/>
        </a:xfrm>
      </p:grpSpPr>
      <p:sp>
        <p:nvSpPr>
          <p:cNvPr id="19" name="Suorakulmio 18">
            <a:extLst>
              <a:ext uri="{FF2B5EF4-FFF2-40B4-BE49-F238E27FC236}">
                <a16:creationId xmlns:a16="http://schemas.microsoft.com/office/drawing/2014/main" id="{4A8D61EA-EA75-7003-5DBA-8467B85C1D34}"/>
              </a:ext>
            </a:extLst>
          </p:cNvPr>
          <p:cNvSpPr/>
          <p:nvPr/>
        </p:nvSpPr>
        <p:spPr>
          <a:xfrm>
            <a:off x="0" y="0"/>
            <a:ext cx="4121063" cy="6858000"/>
          </a:xfrm>
          <a:prstGeom prst="rect">
            <a:avLst/>
          </a:prstGeom>
          <a:solidFill>
            <a:srgbClr val="A315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Sisällön paikkamerkki 3">
            <a:extLst>
              <a:ext uri="{FF2B5EF4-FFF2-40B4-BE49-F238E27FC236}">
                <a16:creationId xmlns:a16="http://schemas.microsoft.com/office/drawing/2014/main" id="{F57FAEF4-00C1-0021-0239-79C924945269}"/>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884907" y="-70622"/>
            <a:ext cx="6002579" cy="1335035"/>
          </a:xfrm>
        </p:spPr>
      </p:pic>
      <p:sp>
        <p:nvSpPr>
          <p:cNvPr id="5" name="Tekstiruutu 4">
            <a:extLst>
              <a:ext uri="{FF2B5EF4-FFF2-40B4-BE49-F238E27FC236}">
                <a16:creationId xmlns:a16="http://schemas.microsoft.com/office/drawing/2014/main" id="{3F097AC8-CBD2-9B71-2666-44D869DC571D}"/>
              </a:ext>
            </a:extLst>
          </p:cNvPr>
          <p:cNvSpPr txBox="1"/>
          <p:nvPr/>
        </p:nvSpPr>
        <p:spPr>
          <a:xfrm>
            <a:off x="4968938" y="922745"/>
            <a:ext cx="6444642" cy="3231654"/>
          </a:xfrm>
          <a:prstGeom prst="rect">
            <a:avLst/>
          </a:prstGeom>
          <a:noFill/>
        </p:spPr>
        <p:txBody>
          <a:bodyPr wrap="square" rtlCol="0">
            <a:spAutoFit/>
          </a:bodyPr>
          <a:lstStyle/>
          <a:p>
            <a:pPr lvl="0">
              <a:defRPr/>
            </a:pPr>
            <a:r>
              <a:rPr lang="fi-FI" sz="1600" b="1" dirty="0" smtClean="0"/>
              <a:t>Kouluverkkotyöryhmän esitys:</a:t>
            </a:r>
          </a:p>
          <a:p>
            <a:pPr lvl="0">
              <a:defRPr/>
            </a:pPr>
            <a:endParaRPr lang="fi-FI" sz="1600" b="1" dirty="0"/>
          </a:p>
          <a:p>
            <a:pPr lvl="0">
              <a:defRPr/>
            </a:pPr>
            <a:r>
              <a:rPr lang="fi-FI" sz="1600" b="1" dirty="0" smtClean="0"/>
              <a:t>Kouluverkkotyöryhmä esittää, että Mäntän lukio ja Mänttä-Vilppulan yläkoulu sijoitetaan samaan toimipisteeseen Koskelan koulun alueelle ja koulua varten rakennetaan uusi koulurakennus. </a:t>
            </a:r>
          </a:p>
          <a:p>
            <a:pPr lvl="0">
              <a:defRPr/>
            </a:pPr>
            <a:endParaRPr lang="fi-FI" sz="1600" b="1" dirty="0"/>
          </a:p>
          <a:p>
            <a:pPr lvl="0">
              <a:defRPr/>
            </a:pPr>
            <a:r>
              <a:rPr lang="fi-FI" sz="1600" b="1" dirty="0" smtClean="0"/>
              <a:t>Kyseessä on periaatepäätösehdotus, jonka jälkeen aloitetaan hankesuunnitelman tekeminen. Sen jälkeen tehdään vielä investointipäätös valtuustossa. </a:t>
            </a:r>
          </a:p>
          <a:p>
            <a:pPr lvl="0">
              <a:defRPr/>
            </a:pPr>
            <a:endParaRPr lang="fi-FI" sz="1200" b="1" dirty="0"/>
          </a:p>
          <a:p>
            <a:pPr lvl="0">
              <a:defRPr/>
            </a:pPr>
            <a:endParaRPr lang="fi-FI" sz="1200" b="1" dirty="0" smtClean="0"/>
          </a:p>
          <a:p>
            <a:pPr lvl="0">
              <a:defRPr/>
            </a:pPr>
            <a:endParaRPr lang="fi-FI" sz="1200" b="1" dirty="0" smtClean="0"/>
          </a:p>
          <a:p>
            <a:pPr lvl="0">
              <a:defRPr/>
            </a:pPr>
            <a:r>
              <a:rPr lang="fi-FI" sz="1200" b="1" dirty="0" smtClean="0">
                <a:solidFill>
                  <a:srgbClr val="FFFFFF"/>
                </a:solidFill>
              </a:rPr>
              <a:t> </a:t>
            </a:r>
            <a:r>
              <a:rPr lang="fi-FI" sz="1200" b="1" dirty="0">
                <a:solidFill>
                  <a:srgbClr val="FFFFFF"/>
                </a:solidFill>
              </a:rPr>
              <a:t>ja yhteiskoulun sijoittaminen Vilppulan yhteiskoulun alueelle</a:t>
            </a:r>
          </a:p>
          <a:p>
            <a:pPr lvl="0">
              <a:defRPr/>
            </a:pPr>
            <a:r>
              <a:rPr lang="fi-FI" sz="1200" b="1" dirty="0">
                <a:solidFill>
                  <a:srgbClr val="FFFFFF"/>
                </a:solidFill>
              </a:rPr>
              <a:t>Versio a)</a:t>
            </a:r>
          </a:p>
        </p:txBody>
      </p:sp>
      <p:sp>
        <p:nvSpPr>
          <p:cNvPr id="6" name="Tekstiruutu 5">
            <a:extLst>
              <a:ext uri="{FF2B5EF4-FFF2-40B4-BE49-F238E27FC236}">
                <a16:creationId xmlns:a16="http://schemas.microsoft.com/office/drawing/2014/main" id="{A80A1830-8FD5-46DE-9921-A2A56F900407}"/>
              </a:ext>
            </a:extLst>
          </p:cNvPr>
          <p:cNvSpPr txBox="1"/>
          <p:nvPr/>
        </p:nvSpPr>
        <p:spPr>
          <a:xfrm>
            <a:off x="463665" y="1843109"/>
            <a:ext cx="3193731"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2000" b="1" i="0" u="none" strike="noStrike" kern="1200" cap="none" spc="0" normalizeH="0" baseline="0" noProof="0" dirty="0" smtClean="0">
                <a:ln>
                  <a:noFill/>
                </a:ln>
                <a:solidFill>
                  <a:srgbClr val="FFFFFF"/>
                </a:solidFill>
                <a:effectLst/>
                <a:uLnTx/>
                <a:uFillTx/>
                <a:latin typeface="Calibri" panose="020F0502020204030204"/>
                <a:ea typeface="+mn-ea"/>
                <a:cs typeface="+mn-cs"/>
              </a:rPr>
              <a:t>Päätöksenteko </a:t>
            </a:r>
            <a:endParaRPr kumimoji="0" lang="fi-FI" sz="20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21" name="Kuva 20">
            <a:extLst>
              <a:ext uri="{FF2B5EF4-FFF2-40B4-BE49-F238E27FC236}">
                <a16:creationId xmlns:a16="http://schemas.microsoft.com/office/drawing/2014/main" id="{F048AD80-D893-4B10-33D2-ACBB9660DD4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6094" y="5813892"/>
            <a:ext cx="642365" cy="642365"/>
          </a:xfrm>
          <a:prstGeom prst="rect">
            <a:avLst/>
          </a:prstGeom>
        </p:spPr>
      </p:pic>
      <p:sp>
        <p:nvSpPr>
          <p:cNvPr id="2" name="Suorakulmio 1"/>
          <p:cNvSpPr/>
          <p:nvPr/>
        </p:nvSpPr>
        <p:spPr>
          <a:xfrm>
            <a:off x="4647157" y="1033581"/>
            <a:ext cx="7226910" cy="261610"/>
          </a:xfrm>
          <a:prstGeom prst="rect">
            <a:avLst/>
          </a:prstGeom>
        </p:spPr>
        <p:txBody>
          <a:bodyPr wrap="square">
            <a:spAutoFit/>
          </a:bodyPr>
          <a:lstStyle/>
          <a:p>
            <a:pPr lvl="0">
              <a:defRPr/>
            </a:pPr>
            <a:endParaRPr lang="fi-FI" sz="1100" b="1" dirty="0">
              <a:solidFill>
                <a:prstClr val="black"/>
              </a:solidFill>
              <a:latin typeface="Fira Sans" panose="020B0503050000020004" pitchFamily="34" charset="0"/>
            </a:endParaRPr>
          </a:p>
        </p:txBody>
      </p:sp>
      <p:sp>
        <p:nvSpPr>
          <p:cNvPr id="3" name="Suorakulmio 2"/>
          <p:cNvSpPr/>
          <p:nvPr/>
        </p:nvSpPr>
        <p:spPr>
          <a:xfrm>
            <a:off x="5081273" y="3565281"/>
            <a:ext cx="1784838" cy="808892"/>
          </a:xfrm>
          <a:prstGeom prst="rect">
            <a:avLst/>
          </a:prstGeom>
          <a:solidFill>
            <a:srgbClr val="C223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600" dirty="0" smtClean="0">
                <a:solidFill>
                  <a:schemeClr val="bg1"/>
                </a:solidFill>
              </a:rPr>
              <a:t>Periaatepäätös hankkeesta</a:t>
            </a:r>
            <a:endParaRPr lang="fi-FI" sz="1600" dirty="0">
              <a:solidFill>
                <a:schemeClr val="bg1"/>
              </a:solidFill>
            </a:endParaRPr>
          </a:p>
        </p:txBody>
      </p:sp>
      <p:sp>
        <p:nvSpPr>
          <p:cNvPr id="9" name="Suorakulmio 8"/>
          <p:cNvSpPr/>
          <p:nvPr/>
        </p:nvSpPr>
        <p:spPr>
          <a:xfrm>
            <a:off x="9858986" y="3565281"/>
            <a:ext cx="1784838" cy="808892"/>
          </a:xfrm>
          <a:prstGeom prst="rect">
            <a:avLst/>
          </a:prstGeom>
          <a:solidFill>
            <a:srgbClr val="C223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600" dirty="0" smtClean="0"/>
              <a:t>Investointipäätös</a:t>
            </a:r>
            <a:endParaRPr lang="fi-FI" sz="1600" dirty="0"/>
          </a:p>
        </p:txBody>
      </p:sp>
      <p:sp>
        <p:nvSpPr>
          <p:cNvPr id="11" name="Suorakulmio 10"/>
          <p:cNvSpPr/>
          <p:nvPr/>
        </p:nvSpPr>
        <p:spPr>
          <a:xfrm>
            <a:off x="7478296" y="3565281"/>
            <a:ext cx="1880475" cy="808892"/>
          </a:xfrm>
          <a:prstGeom prst="rect">
            <a:avLst/>
          </a:prstGeom>
          <a:solidFill>
            <a:srgbClr val="C223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600" dirty="0" smtClean="0">
                <a:solidFill>
                  <a:schemeClr val="bg1"/>
                </a:solidFill>
              </a:rPr>
              <a:t>Hankesuunnitelman laatiminen</a:t>
            </a:r>
            <a:endParaRPr lang="fi-FI" sz="1600" dirty="0">
              <a:solidFill>
                <a:schemeClr val="bg1"/>
              </a:solidFill>
            </a:endParaRPr>
          </a:p>
        </p:txBody>
      </p:sp>
      <p:sp>
        <p:nvSpPr>
          <p:cNvPr id="7" name="Nuoli oikealle 6"/>
          <p:cNvSpPr/>
          <p:nvPr/>
        </p:nvSpPr>
        <p:spPr>
          <a:xfrm>
            <a:off x="6985889" y="3875209"/>
            <a:ext cx="378069" cy="18903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3" name="Nuoli oikealle 12"/>
          <p:cNvSpPr/>
          <p:nvPr/>
        </p:nvSpPr>
        <p:spPr>
          <a:xfrm>
            <a:off x="9419844" y="3875209"/>
            <a:ext cx="378069" cy="18903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cxnSp>
        <p:nvCxnSpPr>
          <p:cNvPr id="10" name="Suora nuoliyhdysviiva 9"/>
          <p:cNvCxnSpPr/>
          <p:nvPr/>
        </p:nvCxnSpPr>
        <p:spPr>
          <a:xfrm flipV="1">
            <a:off x="5169877" y="5191856"/>
            <a:ext cx="6562551" cy="17584"/>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12" name="Ellipsi 11"/>
          <p:cNvSpPr/>
          <p:nvPr/>
        </p:nvSpPr>
        <p:spPr>
          <a:xfrm>
            <a:off x="5169877" y="4492869"/>
            <a:ext cx="1608992" cy="580293"/>
          </a:xfrm>
          <a:prstGeom prst="ellipse">
            <a:avLst/>
          </a:prstGeom>
          <a:solidFill>
            <a:srgbClr val="A31D3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dirty="0" smtClean="0"/>
              <a:t>Valtuusto</a:t>
            </a:r>
            <a:endParaRPr lang="fi-FI" dirty="0"/>
          </a:p>
        </p:txBody>
      </p:sp>
      <p:sp>
        <p:nvSpPr>
          <p:cNvPr id="16" name="Ellipsi 15"/>
          <p:cNvSpPr/>
          <p:nvPr/>
        </p:nvSpPr>
        <p:spPr>
          <a:xfrm>
            <a:off x="7557427" y="4721538"/>
            <a:ext cx="1733050" cy="338469"/>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fi-FI" dirty="0" smtClean="0"/>
              <a:t>Työryhmä</a:t>
            </a:r>
            <a:endParaRPr lang="fi-FI" dirty="0"/>
          </a:p>
        </p:txBody>
      </p:sp>
      <p:sp>
        <p:nvSpPr>
          <p:cNvPr id="17" name="Ellipsi 16"/>
          <p:cNvSpPr/>
          <p:nvPr/>
        </p:nvSpPr>
        <p:spPr>
          <a:xfrm>
            <a:off x="10017247" y="4492868"/>
            <a:ext cx="1608992" cy="580293"/>
          </a:xfrm>
          <a:prstGeom prst="ellipse">
            <a:avLst/>
          </a:prstGeom>
          <a:solidFill>
            <a:srgbClr val="A31D3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dirty="0" smtClean="0"/>
              <a:t>Valtuusto</a:t>
            </a:r>
            <a:endParaRPr lang="fi-FI" dirty="0"/>
          </a:p>
        </p:txBody>
      </p:sp>
    </p:spTree>
    <p:extLst>
      <p:ext uri="{BB962C8B-B14F-4D97-AF65-F5344CB8AC3E}">
        <p14:creationId xmlns:p14="http://schemas.microsoft.com/office/powerpoint/2010/main" val="23530291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6E7D8B"/>
        </a:solidFill>
        <a:effectLst/>
      </p:bgPr>
    </p:bg>
    <p:spTree>
      <p:nvGrpSpPr>
        <p:cNvPr id="1" name=""/>
        <p:cNvGrpSpPr/>
        <p:nvPr/>
      </p:nvGrpSpPr>
      <p:grpSpPr>
        <a:xfrm>
          <a:off x="0" y="0"/>
          <a:ext cx="0" cy="0"/>
          <a:chOff x="0" y="0"/>
          <a:chExt cx="0" cy="0"/>
        </a:xfrm>
      </p:grpSpPr>
      <p:sp>
        <p:nvSpPr>
          <p:cNvPr id="28" name="Pyöristetty suorakulmio 27"/>
          <p:cNvSpPr/>
          <p:nvPr/>
        </p:nvSpPr>
        <p:spPr>
          <a:xfrm>
            <a:off x="6937131" y="2136529"/>
            <a:ext cx="5044588" cy="2866293"/>
          </a:xfrm>
          <a:prstGeom prst="roundRect">
            <a:avLst/>
          </a:prstGeom>
          <a:solidFill>
            <a:srgbClr val="C22343"/>
          </a:solidFill>
          <a:ln w="76200">
            <a:solidFill>
              <a:srgbClr val="A89157"/>
            </a:solidFill>
            <a:prstDash val="solid"/>
          </a:ln>
          <a:effectLst>
            <a:glow rad="228600">
              <a:srgbClr val="A89157">
                <a:alpha val="4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0" name="Pyöristetty suorakulmio 9"/>
          <p:cNvSpPr/>
          <p:nvPr/>
        </p:nvSpPr>
        <p:spPr>
          <a:xfrm>
            <a:off x="738554" y="681334"/>
            <a:ext cx="5345723" cy="2483897"/>
          </a:xfrm>
          <a:prstGeom prst="roundRect">
            <a:avLst/>
          </a:prstGeom>
          <a:solidFill>
            <a:srgbClr val="6E7D8B"/>
          </a:solidFill>
          <a:ln w="38100">
            <a:solidFill>
              <a:srgbClr val="A31D3F"/>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3" name="Suorakulmio 2"/>
          <p:cNvSpPr/>
          <p:nvPr/>
        </p:nvSpPr>
        <p:spPr>
          <a:xfrm>
            <a:off x="945173" y="1411164"/>
            <a:ext cx="2259623" cy="1503484"/>
          </a:xfrm>
          <a:prstGeom prst="rect">
            <a:avLst/>
          </a:prstGeom>
          <a:solidFill>
            <a:srgbClr val="C22343"/>
          </a:solidFill>
          <a:effectLst>
            <a:softEdge rad="31750"/>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i-FI" sz="2000" b="1" dirty="0"/>
              <a:t>Koskelan yksikkö</a:t>
            </a:r>
          </a:p>
          <a:p>
            <a:pPr algn="ctr"/>
            <a:r>
              <a:rPr lang="fi-FI" dirty="0"/>
              <a:t>139 oppilasta</a:t>
            </a:r>
          </a:p>
        </p:txBody>
      </p:sp>
      <p:sp>
        <p:nvSpPr>
          <p:cNvPr id="5" name="Suorakulmio 4"/>
          <p:cNvSpPr/>
          <p:nvPr/>
        </p:nvSpPr>
        <p:spPr>
          <a:xfrm>
            <a:off x="3508131" y="1411164"/>
            <a:ext cx="2286000" cy="1503484"/>
          </a:xfrm>
          <a:prstGeom prst="rect">
            <a:avLst/>
          </a:prstGeom>
          <a:solidFill>
            <a:srgbClr val="C22343"/>
          </a:solidFill>
          <a:ln>
            <a:solidFill>
              <a:srgbClr val="A31D3F"/>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2000" b="1" dirty="0"/>
              <a:t>Vilppulan yksikkö</a:t>
            </a:r>
          </a:p>
          <a:p>
            <a:pPr algn="ctr"/>
            <a:r>
              <a:rPr lang="fi-FI" dirty="0"/>
              <a:t>92 oppilasta</a:t>
            </a:r>
          </a:p>
        </p:txBody>
      </p:sp>
      <p:sp>
        <p:nvSpPr>
          <p:cNvPr id="6" name="Suorakulmio 5"/>
          <p:cNvSpPr/>
          <p:nvPr/>
        </p:nvSpPr>
        <p:spPr>
          <a:xfrm>
            <a:off x="2228849" y="4229100"/>
            <a:ext cx="2259623" cy="1292469"/>
          </a:xfrm>
          <a:prstGeom prst="rect">
            <a:avLst/>
          </a:prstGeom>
          <a:solidFill>
            <a:srgbClr val="61122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2000" b="1" dirty="0"/>
              <a:t>Mäntän lukio</a:t>
            </a:r>
          </a:p>
          <a:p>
            <a:pPr algn="ctr"/>
            <a:r>
              <a:rPr lang="fi-FI" dirty="0"/>
              <a:t>130 (95) opiskelijaa</a:t>
            </a:r>
          </a:p>
        </p:txBody>
      </p:sp>
      <p:sp>
        <p:nvSpPr>
          <p:cNvPr id="7" name="Tekstiruutu 6"/>
          <p:cNvSpPr txBox="1"/>
          <p:nvPr/>
        </p:nvSpPr>
        <p:spPr>
          <a:xfrm>
            <a:off x="1749669" y="681335"/>
            <a:ext cx="3710353" cy="461665"/>
          </a:xfrm>
          <a:prstGeom prst="rect">
            <a:avLst/>
          </a:prstGeom>
          <a:noFill/>
        </p:spPr>
        <p:txBody>
          <a:bodyPr wrap="square" rtlCol="0">
            <a:spAutoFit/>
          </a:bodyPr>
          <a:lstStyle/>
          <a:p>
            <a:r>
              <a:rPr lang="fi-FI" sz="2400" dirty="0">
                <a:solidFill>
                  <a:schemeClr val="bg1"/>
                </a:solidFill>
              </a:rPr>
              <a:t>Mänttä-Vilppulan yläkoulu</a:t>
            </a:r>
          </a:p>
        </p:txBody>
      </p:sp>
      <p:sp>
        <p:nvSpPr>
          <p:cNvPr id="12" name="Tekstiruutu 11"/>
          <p:cNvSpPr txBox="1"/>
          <p:nvPr/>
        </p:nvSpPr>
        <p:spPr>
          <a:xfrm>
            <a:off x="7016262" y="2914646"/>
            <a:ext cx="4747846" cy="1323439"/>
          </a:xfrm>
          <a:prstGeom prst="rect">
            <a:avLst/>
          </a:prstGeom>
          <a:noFill/>
        </p:spPr>
        <p:txBody>
          <a:bodyPr wrap="square" rtlCol="0">
            <a:spAutoFit/>
          </a:bodyPr>
          <a:lstStyle/>
          <a:p>
            <a:r>
              <a:rPr lang="fi-FI" sz="2000" b="1" dirty="0">
                <a:solidFill>
                  <a:schemeClr val="bg1"/>
                </a:solidFill>
              </a:rPr>
              <a:t>Mänttä-Vilppulan yläkoulu ja Mäntän lukio</a:t>
            </a:r>
          </a:p>
          <a:p>
            <a:endParaRPr lang="fi-FI" sz="2000" dirty="0">
              <a:solidFill>
                <a:schemeClr val="bg1"/>
              </a:solidFill>
            </a:endParaRPr>
          </a:p>
          <a:p>
            <a:r>
              <a:rPr lang="fi-FI" sz="2000" dirty="0">
                <a:solidFill>
                  <a:schemeClr val="bg1"/>
                </a:solidFill>
              </a:rPr>
              <a:t>                             </a:t>
            </a:r>
            <a:r>
              <a:rPr lang="fi-FI" sz="2000" b="1" dirty="0">
                <a:solidFill>
                  <a:schemeClr val="bg1"/>
                </a:solidFill>
              </a:rPr>
              <a:t>361 opiskelijaa</a:t>
            </a:r>
          </a:p>
          <a:p>
            <a:pPr algn="ctr"/>
            <a:r>
              <a:rPr lang="fi-FI" sz="2000" dirty="0">
                <a:solidFill>
                  <a:schemeClr val="bg1"/>
                </a:solidFill>
              </a:rPr>
              <a:t>( 231 yläkoululaista ja 130 lukiolaista)</a:t>
            </a:r>
          </a:p>
        </p:txBody>
      </p:sp>
      <p:cxnSp>
        <p:nvCxnSpPr>
          <p:cNvPr id="14" name="Kulmayhdysviiva 13"/>
          <p:cNvCxnSpPr>
            <a:stCxn id="3" idx="2"/>
          </p:cNvCxnSpPr>
          <p:nvPr/>
        </p:nvCxnSpPr>
        <p:spPr>
          <a:xfrm rot="16200000" flipH="1">
            <a:off x="4080694" y="908938"/>
            <a:ext cx="727636" cy="4739055"/>
          </a:xfrm>
          <a:prstGeom prst="bentConnector2">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Kulmayhdysviiva 16"/>
          <p:cNvCxnSpPr>
            <a:stCxn id="5" idx="2"/>
          </p:cNvCxnSpPr>
          <p:nvPr/>
        </p:nvCxnSpPr>
        <p:spPr>
          <a:xfrm rot="16200000" flipH="1">
            <a:off x="5258863" y="2306915"/>
            <a:ext cx="947443" cy="2162907"/>
          </a:xfrm>
          <a:prstGeom prst="bentConnector2">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Kulmayhdysviiva 21"/>
          <p:cNvCxnSpPr>
            <a:stCxn id="6" idx="0"/>
          </p:cNvCxnSpPr>
          <p:nvPr/>
        </p:nvCxnSpPr>
        <p:spPr>
          <a:xfrm rot="5400000" flipH="1" flipV="1">
            <a:off x="4664318" y="2079381"/>
            <a:ext cx="844062" cy="3455377"/>
          </a:xfrm>
          <a:prstGeom prst="bentConnector2">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5" name="Tekstiruutu 24"/>
          <p:cNvSpPr txBox="1"/>
          <p:nvPr/>
        </p:nvSpPr>
        <p:spPr>
          <a:xfrm>
            <a:off x="3745523" y="13016"/>
            <a:ext cx="5723792" cy="646331"/>
          </a:xfrm>
          <a:prstGeom prst="rect">
            <a:avLst/>
          </a:prstGeom>
          <a:noFill/>
        </p:spPr>
        <p:txBody>
          <a:bodyPr wrap="square" rtlCol="0">
            <a:spAutoFit/>
          </a:bodyPr>
          <a:lstStyle/>
          <a:p>
            <a:r>
              <a:rPr lang="fi-FI" sz="3600" b="1" dirty="0">
                <a:solidFill>
                  <a:schemeClr val="bg1"/>
                </a:solidFill>
              </a:rPr>
              <a:t>Lukuvuosi 2028-2029</a:t>
            </a:r>
          </a:p>
        </p:txBody>
      </p:sp>
      <p:sp>
        <p:nvSpPr>
          <p:cNvPr id="26" name="Tekstiruutu 25"/>
          <p:cNvSpPr txBox="1"/>
          <p:nvPr/>
        </p:nvSpPr>
        <p:spPr>
          <a:xfrm>
            <a:off x="2721219" y="1092416"/>
            <a:ext cx="1600200" cy="369332"/>
          </a:xfrm>
          <a:prstGeom prst="rect">
            <a:avLst/>
          </a:prstGeom>
          <a:noFill/>
        </p:spPr>
        <p:txBody>
          <a:bodyPr wrap="square" rtlCol="0">
            <a:spAutoFit/>
          </a:bodyPr>
          <a:lstStyle/>
          <a:p>
            <a:r>
              <a:rPr lang="fi-FI" dirty="0">
                <a:solidFill>
                  <a:schemeClr val="bg1"/>
                </a:solidFill>
              </a:rPr>
              <a:t>231 opiskelijaa</a:t>
            </a:r>
          </a:p>
        </p:txBody>
      </p:sp>
    </p:spTree>
    <p:extLst>
      <p:ext uri="{BB962C8B-B14F-4D97-AF65-F5344CB8AC3E}">
        <p14:creationId xmlns:p14="http://schemas.microsoft.com/office/powerpoint/2010/main" val="321488572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7AAC6A-52D6-83A0-152F-6FCCB451C327}"/>
            </a:ext>
          </a:extLst>
        </p:cNvPr>
        <p:cNvGrpSpPr/>
        <p:nvPr/>
      </p:nvGrpSpPr>
      <p:grpSpPr>
        <a:xfrm>
          <a:off x="0" y="0"/>
          <a:ext cx="0" cy="0"/>
          <a:chOff x="0" y="0"/>
          <a:chExt cx="0" cy="0"/>
        </a:xfrm>
      </p:grpSpPr>
      <p:sp>
        <p:nvSpPr>
          <p:cNvPr id="19" name="Suorakulmio 18">
            <a:extLst>
              <a:ext uri="{FF2B5EF4-FFF2-40B4-BE49-F238E27FC236}">
                <a16:creationId xmlns:a16="http://schemas.microsoft.com/office/drawing/2014/main" id="{4A8D61EA-EA75-7003-5DBA-8467B85C1D34}"/>
              </a:ext>
            </a:extLst>
          </p:cNvPr>
          <p:cNvSpPr/>
          <p:nvPr/>
        </p:nvSpPr>
        <p:spPr>
          <a:xfrm>
            <a:off x="0" y="0"/>
            <a:ext cx="4121063" cy="6858000"/>
          </a:xfrm>
          <a:prstGeom prst="rect">
            <a:avLst/>
          </a:prstGeom>
          <a:solidFill>
            <a:srgbClr val="A315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Sisällön paikkamerkki 3">
            <a:extLst>
              <a:ext uri="{FF2B5EF4-FFF2-40B4-BE49-F238E27FC236}">
                <a16:creationId xmlns:a16="http://schemas.microsoft.com/office/drawing/2014/main" id="{F57FAEF4-00C1-0021-0239-79C924945269}"/>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884907" y="-70622"/>
            <a:ext cx="6002579" cy="1335035"/>
          </a:xfrm>
        </p:spPr>
      </p:pic>
      <p:sp>
        <p:nvSpPr>
          <p:cNvPr id="5" name="Tekstiruutu 4">
            <a:extLst>
              <a:ext uri="{FF2B5EF4-FFF2-40B4-BE49-F238E27FC236}">
                <a16:creationId xmlns:a16="http://schemas.microsoft.com/office/drawing/2014/main" id="{3F097AC8-CBD2-9B71-2666-44D869DC571D}"/>
              </a:ext>
            </a:extLst>
          </p:cNvPr>
          <p:cNvSpPr txBox="1"/>
          <p:nvPr/>
        </p:nvSpPr>
        <p:spPr>
          <a:xfrm>
            <a:off x="4968938" y="922745"/>
            <a:ext cx="6444642" cy="461665"/>
          </a:xfrm>
          <a:prstGeom prst="rect">
            <a:avLst/>
          </a:prstGeom>
          <a:noFill/>
        </p:spPr>
        <p:txBody>
          <a:bodyPr wrap="square" rtlCol="0">
            <a:spAutoFit/>
          </a:bodyPr>
          <a:lstStyle/>
          <a:p>
            <a:pPr lvl="0">
              <a:defRPr/>
            </a:pPr>
            <a:r>
              <a:rPr lang="fi-FI" sz="1200" b="1" dirty="0">
                <a:solidFill>
                  <a:srgbClr val="FFFFFF"/>
                </a:solidFill>
              </a:rPr>
              <a:t>1: Lukion ja yhteiskoulun sijoittaminen Vilppulan yhteiskoulun alueelle</a:t>
            </a:r>
          </a:p>
          <a:p>
            <a:pPr lvl="0">
              <a:defRPr/>
            </a:pPr>
            <a:r>
              <a:rPr lang="fi-FI" sz="1200" b="1" dirty="0">
                <a:solidFill>
                  <a:srgbClr val="FFFFFF"/>
                </a:solidFill>
              </a:rPr>
              <a:t>Versio a)</a:t>
            </a:r>
          </a:p>
        </p:txBody>
      </p:sp>
      <p:sp>
        <p:nvSpPr>
          <p:cNvPr id="6" name="Tekstiruutu 5">
            <a:extLst>
              <a:ext uri="{FF2B5EF4-FFF2-40B4-BE49-F238E27FC236}">
                <a16:creationId xmlns:a16="http://schemas.microsoft.com/office/drawing/2014/main" id="{A80A1830-8FD5-46DE-9921-A2A56F900407}"/>
              </a:ext>
            </a:extLst>
          </p:cNvPr>
          <p:cNvSpPr txBox="1"/>
          <p:nvPr/>
        </p:nvSpPr>
        <p:spPr>
          <a:xfrm>
            <a:off x="463665" y="1843109"/>
            <a:ext cx="3193731"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2000" b="1" i="0" u="none" strike="noStrike" kern="1200" cap="none" spc="0" normalizeH="0" baseline="0" noProof="0" dirty="0" smtClean="0">
                <a:ln>
                  <a:noFill/>
                </a:ln>
                <a:solidFill>
                  <a:srgbClr val="FFFFFF"/>
                </a:solidFill>
                <a:effectLst/>
                <a:uLnTx/>
                <a:uFillTx/>
                <a:latin typeface="Calibri" panose="020F0502020204030204"/>
                <a:ea typeface="+mn-ea"/>
                <a:cs typeface="+mn-cs"/>
              </a:rPr>
              <a:t>Kaupunkikehityspalveluiden näkökulma </a:t>
            </a:r>
            <a:endParaRPr kumimoji="0" lang="fi-FI" sz="20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21" name="Kuva 20">
            <a:extLst>
              <a:ext uri="{FF2B5EF4-FFF2-40B4-BE49-F238E27FC236}">
                <a16:creationId xmlns:a16="http://schemas.microsoft.com/office/drawing/2014/main" id="{F048AD80-D893-4B10-33D2-ACBB9660DD4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6094" y="5813892"/>
            <a:ext cx="642365" cy="642365"/>
          </a:xfrm>
          <a:prstGeom prst="rect">
            <a:avLst/>
          </a:prstGeom>
        </p:spPr>
      </p:pic>
      <p:sp>
        <p:nvSpPr>
          <p:cNvPr id="3" name="Tekstiruutu 2"/>
          <p:cNvSpPr txBox="1"/>
          <p:nvPr/>
        </p:nvSpPr>
        <p:spPr>
          <a:xfrm>
            <a:off x="4884907" y="1443841"/>
            <a:ext cx="6263739" cy="4708981"/>
          </a:xfrm>
          <a:prstGeom prst="rect">
            <a:avLst/>
          </a:prstGeom>
          <a:noFill/>
        </p:spPr>
        <p:txBody>
          <a:bodyPr wrap="square" rtlCol="0">
            <a:spAutoFit/>
          </a:bodyPr>
          <a:lstStyle/>
          <a:p>
            <a:pPr marL="342900" indent="-342900">
              <a:buFont typeface="+mj-lt"/>
              <a:buAutoNum type="arabicPeriod"/>
            </a:pPr>
            <a:r>
              <a:rPr lang="fi-FI" sz="2000" dirty="0" smtClean="0"/>
              <a:t>Tilapalvelut </a:t>
            </a:r>
            <a:r>
              <a:rPr lang="fi-FI" sz="2000" dirty="0"/>
              <a:t>on sitoutunut turvallisten toimitilojen tarjoamiseen. Tällä hetkellä sitoumus ei täysin toteudu</a:t>
            </a:r>
            <a:r>
              <a:rPr lang="fi-FI" sz="2000" dirty="0" smtClean="0"/>
              <a:t>.</a:t>
            </a:r>
          </a:p>
          <a:p>
            <a:pPr marL="342900" indent="-342900">
              <a:buFont typeface="+mj-lt"/>
              <a:buAutoNum type="arabicPeriod"/>
            </a:pPr>
            <a:endParaRPr lang="fi-FI" sz="2000" dirty="0" smtClean="0"/>
          </a:p>
          <a:p>
            <a:pPr marL="342900" indent="-342900">
              <a:buFont typeface="+mj-lt"/>
              <a:buAutoNum type="arabicPeriod"/>
            </a:pPr>
            <a:r>
              <a:rPr lang="fi-FI" sz="2000" dirty="0"/>
              <a:t>Ihmislähtöisestä näkökulmasta hankalat järjestelyt. Muuntojoustavuus on heikko</a:t>
            </a:r>
            <a:r>
              <a:rPr lang="fi-FI" sz="2000" dirty="0" smtClean="0"/>
              <a:t>.</a:t>
            </a:r>
          </a:p>
          <a:p>
            <a:pPr marL="342900" indent="-342900">
              <a:buFont typeface="+mj-lt"/>
              <a:buAutoNum type="arabicPeriod"/>
            </a:pPr>
            <a:endParaRPr lang="fi-FI" sz="2000" dirty="0"/>
          </a:p>
          <a:p>
            <a:pPr marL="342900" indent="-342900">
              <a:buFont typeface="+mj-lt"/>
              <a:buAutoNum type="arabicPeriod"/>
            </a:pPr>
            <a:r>
              <a:rPr lang="fi-FI" sz="2000" dirty="0" smtClean="0"/>
              <a:t>Rakennukset </a:t>
            </a:r>
            <a:r>
              <a:rPr lang="fi-FI" sz="2000" dirty="0"/>
              <a:t>ovat mittavien korjausten tarpeessa. Korjaaminen on riskialttiimpaa kuin uudisrakentaminen. </a:t>
            </a:r>
          </a:p>
          <a:p>
            <a:pPr marL="342900" indent="-342900">
              <a:buFont typeface="+mj-lt"/>
              <a:buAutoNum type="arabicPeriod"/>
            </a:pPr>
            <a:endParaRPr lang="fi-FI" sz="2000" dirty="0" smtClean="0"/>
          </a:p>
          <a:p>
            <a:pPr marL="342900" indent="-342900">
              <a:buFont typeface="+mj-lt"/>
              <a:buAutoNum type="arabicPeriod"/>
            </a:pPr>
            <a:r>
              <a:rPr lang="fi-FI" sz="2000" dirty="0" smtClean="0"/>
              <a:t>Elinkaarikustannukset </a:t>
            </a:r>
            <a:r>
              <a:rPr lang="fi-FI" sz="2000" dirty="0"/>
              <a:t>arvioidaan kymmenien vuosien aikajänteellä. Jatkuva vaikutus talouteen</a:t>
            </a:r>
            <a:r>
              <a:rPr lang="fi-FI" sz="2000" dirty="0" smtClean="0"/>
              <a:t>.</a:t>
            </a:r>
          </a:p>
          <a:p>
            <a:pPr marL="342900" indent="-342900">
              <a:buFont typeface="+mj-lt"/>
              <a:buAutoNum type="arabicPeriod"/>
            </a:pPr>
            <a:endParaRPr lang="fi-FI" sz="2000" dirty="0" smtClean="0"/>
          </a:p>
          <a:p>
            <a:pPr marL="342900" indent="-342900">
              <a:buFont typeface="+mj-lt"/>
              <a:buAutoNum type="arabicPeriod"/>
            </a:pPr>
            <a:r>
              <a:rPr lang="fi-FI" sz="2000" dirty="0"/>
              <a:t> </a:t>
            </a:r>
            <a:r>
              <a:rPr lang="fi-FI" sz="2000" dirty="0" smtClean="0"/>
              <a:t>Rakennusmassan </a:t>
            </a:r>
            <a:r>
              <a:rPr lang="fi-FI" sz="2000" dirty="0"/>
              <a:t>vähentäminen tehokkain keino mukautua tulevaisuuteen ennakoivasti. </a:t>
            </a:r>
          </a:p>
        </p:txBody>
      </p:sp>
    </p:spTree>
    <p:extLst>
      <p:ext uri="{BB962C8B-B14F-4D97-AF65-F5344CB8AC3E}">
        <p14:creationId xmlns:p14="http://schemas.microsoft.com/office/powerpoint/2010/main" val="171105323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7AAC6A-52D6-83A0-152F-6FCCB451C327}"/>
            </a:ext>
          </a:extLst>
        </p:cNvPr>
        <p:cNvGrpSpPr/>
        <p:nvPr/>
      </p:nvGrpSpPr>
      <p:grpSpPr>
        <a:xfrm>
          <a:off x="0" y="0"/>
          <a:ext cx="0" cy="0"/>
          <a:chOff x="0" y="0"/>
          <a:chExt cx="0" cy="0"/>
        </a:xfrm>
      </p:grpSpPr>
      <p:sp>
        <p:nvSpPr>
          <p:cNvPr id="19" name="Suorakulmio 18">
            <a:extLst>
              <a:ext uri="{FF2B5EF4-FFF2-40B4-BE49-F238E27FC236}">
                <a16:creationId xmlns:a16="http://schemas.microsoft.com/office/drawing/2014/main" id="{4A8D61EA-EA75-7003-5DBA-8467B85C1D34}"/>
              </a:ext>
            </a:extLst>
          </p:cNvPr>
          <p:cNvSpPr/>
          <p:nvPr/>
        </p:nvSpPr>
        <p:spPr>
          <a:xfrm>
            <a:off x="0" y="0"/>
            <a:ext cx="4121063" cy="6858000"/>
          </a:xfrm>
          <a:prstGeom prst="rect">
            <a:avLst/>
          </a:prstGeom>
          <a:solidFill>
            <a:srgbClr val="A315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Sisällön paikkamerkki 3">
            <a:extLst>
              <a:ext uri="{FF2B5EF4-FFF2-40B4-BE49-F238E27FC236}">
                <a16:creationId xmlns:a16="http://schemas.microsoft.com/office/drawing/2014/main" id="{F57FAEF4-00C1-0021-0239-79C924945269}"/>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884907" y="-70622"/>
            <a:ext cx="6002579" cy="1335035"/>
          </a:xfrm>
        </p:spPr>
      </p:pic>
      <p:sp>
        <p:nvSpPr>
          <p:cNvPr id="6" name="Tekstiruutu 5">
            <a:extLst>
              <a:ext uri="{FF2B5EF4-FFF2-40B4-BE49-F238E27FC236}">
                <a16:creationId xmlns:a16="http://schemas.microsoft.com/office/drawing/2014/main" id="{A80A1830-8FD5-46DE-9921-A2A56F900407}"/>
              </a:ext>
            </a:extLst>
          </p:cNvPr>
          <p:cNvSpPr txBox="1"/>
          <p:nvPr/>
        </p:nvSpPr>
        <p:spPr>
          <a:xfrm>
            <a:off x="463665" y="1843109"/>
            <a:ext cx="319373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2400" b="1" i="0" u="none" strike="noStrike" kern="1200" cap="none" spc="0" normalizeH="0" baseline="0" noProof="0" dirty="0" smtClean="0">
                <a:ln>
                  <a:noFill/>
                </a:ln>
                <a:solidFill>
                  <a:srgbClr val="FFFFFF"/>
                </a:solidFill>
                <a:effectLst/>
                <a:uLnTx/>
                <a:uFillTx/>
                <a:latin typeface="Calibri" panose="020F0502020204030204"/>
                <a:ea typeface="+mn-ea"/>
                <a:cs typeface="+mn-cs"/>
              </a:rPr>
              <a:t>Aikataulu </a:t>
            </a:r>
            <a:endParaRPr kumimoji="0" lang="fi-FI" sz="24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21" name="Kuva 20">
            <a:extLst>
              <a:ext uri="{FF2B5EF4-FFF2-40B4-BE49-F238E27FC236}">
                <a16:creationId xmlns:a16="http://schemas.microsoft.com/office/drawing/2014/main" id="{F048AD80-D893-4B10-33D2-ACBB9660DD4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6094" y="5813892"/>
            <a:ext cx="642365" cy="642365"/>
          </a:xfrm>
          <a:prstGeom prst="rect">
            <a:avLst/>
          </a:prstGeom>
        </p:spPr>
      </p:pic>
      <p:sp>
        <p:nvSpPr>
          <p:cNvPr id="2" name="Suorakulmio 1"/>
          <p:cNvSpPr/>
          <p:nvPr/>
        </p:nvSpPr>
        <p:spPr>
          <a:xfrm>
            <a:off x="4647157" y="1033581"/>
            <a:ext cx="7226910" cy="261610"/>
          </a:xfrm>
          <a:prstGeom prst="rect">
            <a:avLst/>
          </a:prstGeom>
        </p:spPr>
        <p:txBody>
          <a:bodyPr wrap="square">
            <a:spAutoFit/>
          </a:bodyPr>
          <a:lstStyle/>
          <a:p>
            <a:pPr lvl="0">
              <a:defRPr/>
            </a:pPr>
            <a:endParaRPr lang="fi-FI" sz="1100" b="1" dirty="0">
              <a:solidFill>
                <a:prstClr val="black"/>
              </a:solidFill>
              <a:latin typeface="Fira Sans" panose="020B0503050000020004" pitchFamily="34" charset="0"/>
            </a:endParaRPr>
          </a:p>
        </p:txBody>
      </p:sp>
      <p:sp>
        <p:nvSpPr>
          <p:cNvPr id="8" name="Tekstiruutu 7"/>
          <p:cNvSpPr txBox="1"/>
          <p:nvPr/>
        </p:nvSpPr>
        <p:spPr>
          <a:xfrm>
            <a:off x="4884907" y="1225689"/>
            <a:ext cx="6123062" cy="5632311"/>
          </a:xfrm>
          <a:prstGeom prst="rect">
            <a:avLst/>
          </a:prstGeom>
          <a:noFill/>
        </p:spPr>
        <p:txBody>
          <a:bodyPr wrap="square" rtlCol="0">
            <a:spAutoFit/>
          </a:bodyPr>
          <a:lstStyle/>
          <a:p>
            <a:r>
              <a:rPr lang="fi-FI" sz="2000" dirty="0"/>
              <a:t>26.3. klo 17.30 </a:t>
            </a:r>
            <a:r>
              <a:rPr lang="fi-FI" sz="2000" dirty="0" smtClean="0"/>
              <a:t>tiedotustilaisuus</a:t>
            </a:r>
          </a:p>
          <a:p>
            <a:endParaRPr lang="fi-FI" sz="2000" dirty="0"/>
          </a:p>
          <a:p>
            <a:r>
              <a:rPr lang="fi-FI" sz="2000" dirty="0"/>
              <a:t>1.4. klo 17.30 </a:t>
            </a:r>
            <a:r>
              <a:rPr lang="fi-FI" sz="2000" dirty="0" err="1" smtClean="0"/>
              <a:t>kuulemistilaisuus</a:t>
            </a:r>
            <a:r>
              <a:rPr lang="fi-FI" sz="2000" dirty="0" smtClean="0"/>
              <a:t> Vilppulan yhteiskoulun ruokasalissa</a:t>
            </a:r>
          </a:p>
          <a:p>
            <a:endParaRPr lang="fi-FI" sz="2000" dirty="0"/>
          </a:p>
          <a:p>
            <a:r>
              <a:rPr lang="fi-FI" sz="2000" dirty="0" smtClean="0"/>
              <a:t>26.3.-15.4</a:t>
            </a:r>
            <a:r>
              <a:rPr lang="fi-FI" sz="2000" dirty="0"/>
              <a:t>. </a:t>
            </a:r>
            <a:r>
              <a:rPr lang="fi-FI" sz="2000" dirty="0" smtClean="0"/>
              <a:t>lausuntojen antaminen</a:t>
            </a:r>
          </a:p>
          <a:p>
            <a:endParaRPr lang="fi-FI" sz="2000" dirty="0" smtClean="0"/>
          </a:p>
          <a:p>
            <a:r>
              <a:rPr lang="fi-FI" sz="2000" dirty="0" smtClean="0"/>
              <a:t>16.4</a:t>
            </a:r>
            <a:r>
              <a:rPr lang="fi-FI" sz="2000" dirty="0"/>
              <a:t>. sivistys- ja kulttuurilautakunnan </a:t>
            </a:r>
            <a:r>
              <a:rPr lang="fi-FI" sz="2000" dirty="0" smtClean="0"/>
              <a:t>kokous</a:t>
            </a:r>
          </a:p>
          <a:p>
            <a:endParaRPr lang="fi-FI" sz="2000" dirty="0"/>
          </a:p>
          <a:p>
            <a:r>
              <a:rPr lang="fi-FI" sz="2000" dirty="0"/>
              <a:t>28.4. kaupunginhallituksen </a:t>
            </a:r>
            <a:r>
              <a:rPr lang="fi-FI" sz="2000" dirty="0" smtClean="0"/>
              <a:t>kokous</a:t>
            </a:r>
          </a:p>
          <a:p>
            <a:endParaRPr lang="fi-FI" sz="2000" dirty="0"/>
          </a:p>
          <a:p>
            <a:r>
              <a:rPr lang="fi-FI" sz="2000" dirty="0"/>
              <a:t>26.5. kaupunginvaltuuston </a:t>
            </a:r>
            <a:r>
              <a:rPr lang="fi-FI" sz="2000" dirty="0" smtClean="0"/>
              <a:t>kokous</a:t>
            </a:r>
          </a:p>
          <a:p>
            <a:endParaRPr lang="fi-FI" sz="2000" dirty="0"/>
          </a:p>
          <a:p>
            <a:r>
              <a:rPr lang="fi-FI" sz="2000" dirty="0" smtClean="0"/>
              <a:t>Mikäli asia etenee, varsinainen investointipäätös tehdään vasta seuraavalla valtuustokaudella </a:t>
            </a:r>
          </a:p>
          <a:p>
            <a:pPr marL="800100" lvl="1" indent="-342900">
              <a:buFont typeface="Wingdings" panose="05000000000000000000" pitchFamily="2" charset="2"/>
              <a:buChar char="Ø"/>
            </a:pPr>
            <a:r>
              <a:rPr lang="fi-FI" sz="2000" dirty="0" smtClean="0"/>
              <a:t>Ei siis vielä lopullista päätöstä rakentamisesta!</a:t>
            </a:r>
          </a:p>
          <a:p>
            <a:endParaRPr lang="fi-FI" sz="2000" dirty="0"/>
          </a:p>
          <a:p>
            <a:endParaRPr lang="fi-FI" sz="2000" dirty="0"/>
          </a:p>
        </p:txBody>
      </p:sp>
    </p:spTree>
    <p:extLst>
      <p:ext uri="{BB962C8B-B14F-4D97-AF65-F5344CB8AC3E}">
        <p14:creationId xmlns:p14="http://schemas.microsoft.com/office/powerpoint/2010/main" val="63657893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7AAC6A-52D6-83A0-152F-6FCCB451C327}"/>
            </a:ext>
          </a:extLst>
        </p:cNvPr>
        <p:cNvGrpSpPr/>
        <p:nvPr/>
      </p:nvGrpSpPr>
      <p:grpSpPr>
        <a:xfrm>
          <a:off x="0" y="0"/>
          <a:ext cx="0" cy="0"/>
          <a:chOff x="0" y="0"/>
          <a:chExt cx="0" cy="0"/>
        </a:xfrm>
      </p:grpSpPr>
      <p:sp>
        <p:nvSpPr>
          <p:cNvPr id="19" name="Suorakulmio 18">
            <a:extLst>
              <a:ext uri="{FF2B5EF4-FFF2-40B4-BE49-F238E27FC236}">
                <a16:creationId xmlns:a16="http://schemas.microsoft.com/office/drawing/2014/main" id="{4A8D61EA-EA75-7003-5DBA-8467B85C1D34}"/>
              </a:ext>
            </a:extLst>
          </p:cNvPr>
          <p:cNvSpPr/>
          <p:nvPr/>
        </p:nvSpPr>
        <p:spPr>
          <a:xfrm>
            <a:off x="0" y="0"/>
            <a:ext cx="4121063" cy="6858000"/>
          </a:xfrm>
          <a:prstGeom prst="rect">
            <a:avLst/>
          </a:prstGeom>
          <a:solidFill>
            <a:srgbClr val="A315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Sisällön paikkamerkki 3">
            <a:extLst>
              <a:ext uri="{FF2B5EF4-FFF2-40B4-BE49-F238E27FC236}">
                <a16:creationId xmlns:a16="http://schemas.microsoft.com/office/drawing/2014/main" id="{F57FAEF4-00C1-0021-0239-79C924945269}"/>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884907" y="-70622"/>
            <a:ext cx="6002579" cy="1335035"/>
          </a:xfrm>
        </p:spPr>
      </p:pic>
      <p:pic>
        <p:nvPicPr>
          <p:cNvPr id="21" name="Kuva 20">
            <a:extLst>
              <a:ext uri="{FF2B5EF4-FFF2-40B4-BE49-F238E27FC236}">
                <a16:creationId xmlns:a16="http://schemas.microsoft.com/office/drawing/2014/main" id="{F048AD80-D893-4B10-33D2-ACBB9660DD4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6094" y="5813892"/>
            <a:ext cx="642365" cy="642365"/>
          </a:xfrm>
          <a:prstGeom prst="rect">
            <a:avLst/>
          </a:prstGeom>
        </p:spPr>
      </p:pic>
      <p:sp>
        <p:nvSpPr>
          <p:cNvPr id="2" name="Suorakulmio 1"/>
          <p:cNvSpPr/>
          <p:nvPr/>
        </p:nvSpPr>
        <p:spPr>
          <a:xfrm>
            <a:off x="4647157" y="1033581"/>
            <a:ext cx="7226910" cy="261610"/>
          </a:xfrm>
          <a:prstGeom prst="rect">
            <a:avLst/>
          </a:prstGeom>
        </p:spPr>
        <p:txBody>
          <a:bodyPr wrap="square">
            <a:spAutoFit/>
          </a:bodyPr>
          <a:lstStyle/>
          <a:p>
            <a:pPr lvl="0">
              <a:defRPr/>
            </a:pPr>
            <a:endParaRPr lang="fi-FI" sz="1100" b="1" dirty="0">
              <a:solidFill>
                <a:prstClr val="black"/>
              </a:solidFill>
              <a:latin typeface="Fira Sans" panose="020B0503050000020004" pitchFamily="34" charset="0"/>
            </a:endParaRPr>
          </a:p>
        </p:txBody>
      </p:sp>
      <p:sp>
        <p:nvSpPr>
          <p:cNvPr id="8" name="Tekstiruutu 7"/>
          <p:cNvSpPr txBox="1"/>
          <p:nvPr/>
        </p:nvSpPr>
        <p:spPr>
          <a:xfrm>
            <a:off x="4884907" y="973778"/>
            <a:ext cx="6123062" cy="5847755"/>
          </a:xfrm>
          <a:prstGeom prst="rect">
            <a:avLst/>
          </a:prstGeom>
          <a:noFill/>
        </p:spPr>
        <p:txBody>
          <a:bodyPr wrap="square" rtlCol="0">
            <a:spAutoFit/>
          </a:bodyPr>
          <a:lstStyle/>
          <a:p>
            <a:endParaRPr lang="fi-FI" dirty="0"/>
          </a:p>
          <a:p>
            <a:r>
              <a:rPr lang="fi-FI" sz="2000" dirty="0" smtClean="0"/>
              <a:t>Lausunnon voi antaa sivistyspalveluille 26.3.-15.4</a:t>
            </a:r>
            <a:r>
              <a:rPr lang="fi-FI" sz="2000" dirty="0"/>
              <a:t>. v</a:t>
            </a:r>
            <a:r>
              <a:rPr lang="fi-FI" sz="2000" dirty="0" smtClean="0"/>
              <a:t>älisenä aikana. Sen otsikkona tulee olla </a:t>
            </a:r>
            <a:r>
              <a:rPr lang="fi-FI" sz="2000" b="1" dirty="0" smtClean="0"/>
              <a:t>Lausunto </a:t>
            </a:r>
            <a:r>
              <a:rPr lang="fi-FI" sz="2000" b="1" dirty="0"/>
              <a:t>yläkoulun ja lukion </a:t>
            </a:r>
            <a:r>
              <a:rPr lang="fi-FI" sz="2000" b="1" dirty="0" smtClean="0"/>
              <a:t>yhdistämisestä.</a:t>
            </a:r>
            <a:endParaRPr lang="fi-FI" sz="2000" b="1" dirty="0"/>
          </a:p>
          <a:p>
            <a:endParaRPr lang="fi-FI" sz="2000" dirty="0" smtClean="0"/>
          </a:p>
          <a:p>
            <a:endParaRPr lang="fi-FI" sz="2000" dirty="0"/>
          </a:p>
          <a:p>
            <a:r>
              <a:rPr lang="fi-FI" sz="2000" dirty="0" smtClean="0"/>
              <a:t>Lausunnon voi lähettää kaupungin kirjaamon sähköpostiin </a:t>
            </a:r>
            <a:r>
              <a:rPr lang="fi-FI" sz="2000" dirty="0" smtClean="0">
                <a:hlinkClick r:id="rId4"/>
              </a:rPr>
              <a:t>kaupunki@manttavilppula.fi</a:t>
            </a:r>
            <a:r>
              <a:rPr lang="fi-FI" sz="2000" dirty="0" smtClean="0"/>
              <a:t> </a:t>
            </a:r>
          </a:p>
          <a:p>
            <a:endParaRPr lang="fi-FI" sz="2000" dirty="0"/>
          </a:p>
          <a:p>
            <a:r>
              <a:rPr lang="fi-FI" sz="2000" dirty="0" smtClean="0"/>
              <a:t>tai </a:t>
            </a:r>
          </a:p>
          <a:p>
            <a:endParaRPr lang="fi-FI" sz="2000" dirty="0"/>
          </a:p>
          <a:p>
            <a:r>
              <a:rPr lang="fi-FI" sz="2000" dirty="0" smtClean="0"/>
              <a:t>kirjeellä osoitteeseen Seppälän puistotie 15, 35800 Mänttä. </a:t>
            </a:r>
          </a:p>
          <a:p>
            <a:endParaRPr lang="fi-FI" sz="2000" dirty="0"/>
          </a:p>
          <a:p>
            <a:endParaRPr lang="fi-FI" sz="2000" dirty="0" smtClean="0"/>
          </a:p>
          <a:p>
            <a:r>
              <a:rPr lang="fi-FI" sz="2000" dirty="0" err="1" smtClean="0"/>
              <a:t>Huom</a:t>
            </a:r>
            <a:r>
              <a:rPr lang="fi-FI" sz="2000" dirty="0" smtClean="0"/>
              <a:t>! 15.4.2025 päivän jälkeen saapuneita lausuntoja ei enää huomioida!</a:t>
            </a:r>
            <a:endParaRPr lang="fi-FI" sz="2000" dirty="0"/>
          </a:p>
          <a:p>
            <a:endParaRPr lang="fi-FI" dirty="0"/>
          </a:p>
          <a:p>
            <a:endParaRPr lang="fi-FI" dirty="0"/>
          </a:p>
        </p:txBody>
      </p:sp>
      <p:sp>
        <p:nvSpPr>
          <p:cNvPr id="3" name="Tekstiruutu 2"/>
          <p:cNvSpPr txBox="1"/>
          <p:nvPr/>
        </p:nvSpPr>
        <p:spPr>
          <a:xfrm>
            <a:off x="526094" y="773723"/>
            <a:ext cx="2876529" cy="400110"/>
          </a:xfrm>
          <a:prstGeom prst="rect">
            <a:avLst/>
          </a:prstGeom>
          <a:noFill/>
        </p:spPr>
        <p:txBody>
          <a:bodyPr wrap="square" rtlCol="0">
            <a:spAutoFit/>
          </a:bodyPr>
          <a:lstStyle/>
          <a:p>
            <a:r>
              <a:rPr lang="fi-FI" sz="2000" dirty="0" smtClean="0">
                <a:solidFill>
                  <a:schemeClr val="bg1"/>
                </a:solidFill>
              </a:rPr>
              <a:t>Lausunnon antaminen</a:t>
            </a:r>
            <a:endParaRPr lang="fi-FI" sz="2000" dirty="0">
              <a:solidFill>
                <a:schemeClr val="bg1"/>
              </a:solidFill>
            </a:endParaRPr>
          </a:p>
        </p:txBody>
      </p:sp>
    </p:spTree>
    <p:extLst>
      <p:ext uri="{BB962C8B-B14F-4D97-AF65-F5344CB8AC3E}">
        <p14:creationId xmlns:p14="http://schemas.microsoft.com/office/powerpoint/2010/main" val="306236537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7AAC6A-52D6-83A0-152F-6FCCB451C327}"/>
            </a:ext>
          </a:extLst>
        </p:cNvPr>
        <p:cNvGrpSpPr/>
        <p:nvPr/>
      </p:nvGrpSpPr>
      <p:grpSpPr>
        <a:xfrm>
          <a:off x="0" y="0"/>
          <a:ext cx="0" cy="0"/>
          <a:chOff x="0" y="0"/>
          <a:chExt cx="0" cy="0"/>
        </a:xfrm>
      </p:grpSpPr>
      <p:sp>
        <p:nvSpPr>
          <p:cNvPr id="19" name="Suorakulmio 18">
            <a:extLst>
              <a:ext uri="{FF2B5EF4-FFF2-40B4-BE49-F238E27FC236}">
                <a16:creationId xmlns:a16="http://schemas.microsoft.com/office/drawing/2014/main" id="{4A8D61EA-EA75-7003-5DBA-8467B85C1D34}"/>
              </a:ext>
            </a:extLst>
          </p:cNvPr>
          <p:cNvSpPr/>
          <p:nvPr/>
        </p:nvSpPr>
        <p:spPr>
          <a:xfrm>
            <a:off x="0" y="0"/>
            <a:ext cx="4121063" cy="6858000"/>
          </a:xfrm>
          <a:prstGeom prst="rect">
            <a:avLst/>
          </a:prstGeom>
          <a:solidFill>
            <a:srgbClr val="A315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Sisällön paikkamerkki 3">
            <a:extLst>
              <a:ext uri="{FF2B5EF4-FFF2-40B4-BE49-F238E27FC236}">
                <a16:creationId xmlns:a16="http://schemas.microsoft.com/office/drawing/2014/main" id="{F57FAEF4-00C1-0021-0239-79C924945269}"/>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884907" y="-70622"/>
            <a:ext cx="6002579" cy="1335035"/>
          </a:xfrm>
        </p:spPr>
      </p:pic>
      <p:pic>
        <p:nvPicPr>
          <p:cNvPr id="21" name="Kuva 20">
            <a:extLst>
              <a:ext uri="{FF2B5EF4-FFF2-40B4-BE49-F238E27FC236}">
                <a16:creationId xmlns:a16="http://schemas.microsoft.com/office/drawing/2014/main" id="{F048AD80-D893-4B10-33D2-ACBB9660DD4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6094" y="5813892"/>
            <a:ext cx="642365" cy="642365"/>
          </a:xfrm>
          <a:prstGeom prst="rect">
            <a:avLst/>
          </a:prstGeom>
        </p:spPr>
      </p:pic>
      <p:sp>
        <p:nvSpPr>
          <p:cNvPr id="2" name="Suorakulmio 1"/>
          <p:cNvSpPr/>
          <p:nvPr/>
        </p:nvSpPr>
        <p:spPr>
          <a:xfrm>
            <a:off x="4647157" y="1033581"/>
            <a:ext cx="7226910" cy="261610"/>
          </a:xfrm>
          <a:prstGeom prst="rect">
            <a:avLst/>
          </a:prstGeom>
        </p:spPr>
        <p:txBody>
          <a:bodyPr wrap="square">
            <a:spAutoFit/>
          </a:bodyPr>
          <a:lstStyle/>
          <a:p>
            <a:pPr lvl="0">
              <a:defRPr/>
            </a:pPr>
            <a:endParaRPr lang="fi-FI" sz="1100" b="1" dirty="0">
              <a:solidFill>
                <a:prstClr val="black"/>
              </a:solidFill>
              <a:latin typeface="Fira Sans" panose="020B0503050000020004" pitchFamily="34" charset="0"/>
            </a:endParaRPr>
          </a:p>
        </p:txBody>
      </p:sp>
      <p:sp>
        <p:nvSpPr>
          <p:cNvPr id="8" name="Tekstiruutu 7"/>
          <p:cNvSpPr txBox="1"/>
          <p:nvPr/>
        </p:nvSpPr>
        <p:spPr>
          <a:xfrm>
            <a:off x="4884907" y="1589240"/>
            <a:ext cx="6123062" cy="2308324"/>
          </a:xfrm>
          <a:prstGeom prst="rect">
            <a:avLst/>
          </a:prstGeom>
          <a:noFill/>
        </p:spPr>
        <p:txBody>
          <a:bodyPr wrap="square" rtlCol="0">
            <a:spAutoFit/>
          </a:bodyPr>
          <a:lstStyle/>
          <a:p>
            <a:r>
              <a:rPr lang="fi-FI" dirty="0"/>
              <a:t>Marika Ala-Herttuala, </a:t>
            </a:r>
            <a:r>
              <a:rPr lang="fi-FI" dirty="0" err="1"/>
              <a:t>kh:n</a:t>
            </a:r>
            <a:r>
              <a:rPr lang="fi-FI" dirty="0"/>
              <a:t> pj., työryhmän pj.		 </a:t>
            </a:r>
          </a:p>
          <a:p>
            <a:r>
              <a:rPr lang="fi-FI" dirty="0"/>
              <a:t>Lasse Anttila, </a:t>
            </a:r>
            <a:r>
              <a:rPr lang="fi-FI" dirty="0" err="1"/>
              <a:t>kv:n</a:t>
            </a:r>
            <a:r>
              <a:rPr lang="fi-FI" dirty="0"/>
              <a:t> jäsen			</a:t>
            </a:r>
            <a:endParaRPr lang="fi-FI" dirty="0" smtClean="0"/>
          </a:p>
          <a:p>
            <a:r>
              <a:rPr lang="fi-FI" dirty="0" smtClean="0"/>
              <a:t>Teemu </a:t>
            </a:r>
            <a:r>
              <a:rPr lang="fi-FI" dirty="0"/>
              <a:t>Happonen, </a:t>
            </a:r>
            <a:r>
              <a:rPr lang="fi-FI" dirty="0" err="1"/>
              <a:t>kv:n</a:t>
            </a:r>
            <a:r>
              <a:rPr lang="fi-FI" dirty="0"/>
              <a:t> jäsen				</a:t>
            </a:r>
            <a:endParaRPr lang="fi-FI" dirty="0" smtClean="0"/>
          </a:p>
          <a:p>
            <a:r>
              <a:rPr lang="fi-FI" dirty="0" smtClean="0"/>
              <a:t>Auli </a:t>
            </a:r>
            <a:r>
              <a:rPr lang="fi-FI" dirty="0"/>
              <a:t>Välimäki, </a:t>
            </a:r>
            <a:r>
              <a:rPr lang="fi-FI" dirty="0" err="1"/>
              <a:t>kv:n</a:t>
            </a:r>
            <a:r>
              <a:rPr lang="fi-FI" dirty="0"/>
              <a:t> jäsen			</a:t>
            </a:r>
            <a:endParaRPr lang="fi-FI" dirty="0" smtClean="0"/>
          </a:p>
          <a:p>
            <a:r>
              <a:rPr lang="fi-FI" dirty="0" smtClean="0"/>
              <a:t>Timo </a:t>
            </a:r>
            <a:r>
              <a:rPr lang="fi-FI" dirty="0"/>
              <a:t>Rauhalammi, </a:t>
            </a:r>
            <a:r>
              <a:rPr lang="fi-FI" dirty="0" err="1"/>
              <a:t>kv:n</a:t>
            </a:r>
            <a:r>
              <a:rPr lang="fi-FI" dirty="0"/>
              <a:t> jäsen			</a:t>
            </a:r>
            <a:endParaRPr lang="fi-FI" dirty="0" smtClean="0"/>
          </a:p>
          <a:p>
            <a:r>
              <a:rPr lang="fi-FI" dirty="0" smtClean="0"/>
              <a:t>Mika </a:t>
            </a:r>
            <a:r>
              <a:rPr lang="fi-FI" dirty="0"/>
              <a:t>Ruohonen, </a:t>
            </a:r>
            <a:r>
              <a:rPr lang="fi-FI" dirty="0" err="1"/>
              <a:t>siv</a:t>
            </a:r>
            <a:r>
              <a:rPr lang="fi-FI" dirty="0"/>
              <a:t>. ltk. puheenjohtaja	 		</a:t>
            </a:r>
            <a:endParaRPr lang="fi-FI" dirty="0" smtClean="0"/>
          </a:p>
          <a:p>
            <a:r>
              <a:rPr lang="fi-FI" dirty="0" smtClean="0"/>
              <a:t>Kari </a:t>
            </a:r>
            <a:r>
              <a:rPr lang="fi-FI" dirty="0"/>
              <a:t>Tolonen, sivistysjohtaja			</a:t>
            </a:r>
          </a:p>
          <a:p>
            <a:r>
              <a:rPr lang="fi-FI" dirty="0" smtClean="0"/>
              <a:t>Sanna-Riina </a:t>
            </a:r>
            <a:r>
              <a:rPr lang="fi-FI" dirty="0"/>
              <a:t>Vuorenmaa, kouluverkkotyöryhmän sihteeri</a:t>
            </a:r>
          </a:p>
        </p:txBody>
      </p:sp>
      <p:sp>
        <p:nvSpPr>
          <p:cNvPr id="3" name="Tekstiruutu 2"/>
          <p:cNvSpPr txBox="1"/>
          <p:nvPr/>
        </p:nvSpPr>
        <p:spPr>
          <a:xfrm>
            <a:off x="526094" y="773723"/>
            <a:ext cx="2876529" cy="707886"/>
          </a:xfrm>
          <a:prstGeom prst="rect">
            <a:avLst/>
          </a:prstGeom>
          <a:noFill/>
        </p:spPr>
        <p:txBody>
          <a:bodyPr wrap="square" rtlCol="0">
            <a:spAutoFit/>
          </a:bodyPr>
          <a:lstStyle/>
          <a:p>
            <a:r>
              <a:rPr lang="fi-FI" sz="2000" dirty="0" smtClean="0">
                <a:solidFill>
                  <a:schemeClr val="bg1"/>
                </a:solidFill>
              </a:rPr>
              <a:t>Kouluverkkotyöryhmän jäsenet</a:t>
            </a:r>
            <a:endParaRPr lang="fi-FI" sz="2000" dirty="0">
              <a:solidFill>
                <a:schemeClr val="bg1"/>
              </a:solidFill>
            </a:endParaRPr>
          </a:p>
        </p:txBody>
      </p:sp>
    </p:spTree>
    <p:extLst>
      <p:ext uri="{BB962C8B-B14F-4D97-AF65-F5344CB8AC3E}">
        <p14:creationId xmlns:p14="http://schemas.microsoft.com/office/powerpoint/2010/main" val="152723062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3596</TotalTime>
  <Words>2450</Words>
  <Application>Microsoft Office PowerPoint</Application>
  <PresentationFormat>Laajakuva</PresentationFormat>
  <Paragraphs>473</Paragraphs>
  <Slides>22</Slides>
  <Notes>1</Notes>
  <HiddenSlides>0</HiddenSlides>
  <MMClips>0</MMClips>
  <ScaleCrop>false</ScaleCrop>
  <HeadingPairs>
    <vt:vector size="6" baseType="variant">
      <vt:variant>
        <vt:lpstr>Käytetyt fontit</vt:lpstr>
      </vt:variant>
      <vt:variant>
        <vt:i4>7</vt:i4>
      </vt:variant>
      <vt:variant>
        <vt:lpstr>Teema</vt:lpstr>
      </vt:variant>
      <vt:variant>
        <vt:i4>1</vt:i4>
      </vt:variant>
      <vt:variant>
        <vt:lpstr>Dian otsikot</vt:lpstr>
      </vt:variant>
      <vt:variant>
        <vt:i4>22</vt:i4>
      </vt:variant>
    </vt:vector>
  </HeadingPairs>
  <TitlesOfParts>
    <vt:vector size="30" baseType="lpstr">
      <vt:lpstr>Arial</vt:lpstr>
      <vt:lpstr>Calibri</vt:lpstr>
      <vt:lpstr>Calibri Light</vt:lpstr>
      <vt:lpstr>Fira Sans</vt:lpstr>
      <vt:lpstr>Times New Roman</vt:lpstr>
      <vt:lpstr>Wingdings</vt:lpstr>
      <vt:lpstr>YAFdJs2qTWQ 0</vt:lpstr>
      <vt:lpstr>Office-teema</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PowerPoint-esitys</dc:title>
  <dc:creator>Pauliina Jeger</dc:creator>
  <cp:lastModifiedBy>Juhani Tolonen</cp:lastModifiedBy>
  <cp:revision>192</cp:revision>
  <dcterms:created xsi:type="dcterms:W3CDTF">2025-01-30T08:33:27Z</dcterms:created>
  <dcterms:modified xsi:type="dcterms:W3CDTF">2025-03-27T06:37:09Z</dcterms:modified>
</cp:coreProperties>
</file>